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14" r:id="rId2"/>
    <p:sldId id="256" r:id="rId3"/>
    <p:sldId id="316" r:id="rId4"/>
    <p:sldId id="372" r:id="rId5"/>
    <p:sldId id="317" r:id="rId6"/>
    <p:sldId id="318" r:id="rId7"/>
    <p:sldId id="319"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7" r:id="rId32"/>
    <p:sldId id="348" r:id="rId33"/>
    <p:sldId id="349"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20" r:id="rId52"/>
    <p:sldId id="344" r:id="rId53"/>
    <p:sldId id="345" r:id="rId54"/>
    <p:sldId id="346" r:id="rId55"/>
    <p:sldId id="373" r:id="rId56"/>
    <p:sldId id="374" r:id="rId57"/>
    <p:sldId id="375" r:id="rId58"/>
    <p:sldId id="376" r:id="rId59"/>
    <p:sldId id="377" r:id="rId60"/>
    <p:sldId id="378" r:id="rId61"/>
    <p:sldId id="380" r:id="rId62"/>
    <p:sldId id="381" r:id="rId63"/>
    <p:sldId id="382" r:id="rId64"/>
    <p:sldId id="383" r:id="rId65"/>
    <p:sldId id="384" r:id="rId66"/>
    <p:sldId id="315" r:id="rId67"/>
    <p:sldId id="300" r:id="rId68"/>
    <p:sldId id="301" r:id="rId69"/>
    <p:sldId id="302" r:id="rId70"/>
    <p:sldId id="303" r:id="rId71"/>
    <p:sldId id="257" r:id="rId72"/>
    <p:sldId id="258" r:id="rId73"/>
    <p:sldId id="259" r:id="rId74"/>
    <p:sldId id="260" r:id="rId75"/>
    <p:sldId id="261" r:id="rId76"/>
    <p:sldId id="262" r:id="rId77"/>
    <p:sldId id="313" r:id="rId78"/>
    <p:sldId id="263" r:id="rId79"/>
    <p:sldId id="304" r:id="rId80"/>
    <p:sldId id="305" r:id="rId81"/>
    <p:sldId id="306" r:id="rId82"/>
    <p:sldId id="307" r:id="rId83"/>
    <p:sldId id="308" r:id="rId84"/>
    <p:sldId id="309" r:id="rId85"/>
    <p:sldId id="264" r:id="rId86"/>
    <p:sldId id="265" r:id="rId87"/>
    <p:sldId id="266" r:id="rId88"/>
    <p:sldId id="267" r:id="rId89"/>
    <p:sldId id="268" r:id="rId90"/>
    <p:sldId id="269" r:id="rId91"/>
    <p:sldId id="270" r:id="rId92"/>
    <p:sldId id="271" r:id="rId93"/>
    <p:sldId id="272" r:id="rId94"/>
    <p:sldId id="273" r:id="rId95"/>
    <p:sldId id="274" r:id="rId96"/>
    <p:sldId id="275" r:id="rId97"/>
    <p:sldId id="276" r:id="rId98"/>
    <p:sldId id="277" r:id="rId99"/>
    <p:sldId id="278" r:id="rId100"/>
    <p:sldId id="279" r:id="rId101"/>
    <p:sldId id="280" r:id="rId102"/>
    <p:sldId id="281" r:id="rId103"/>
    <p:sldId id="282" r:id="rId104"/>
    <p:sldId id="283" r:id="rId105"/>
    <p:sldId id="284" r:id="rId106"/>
    <p:sldId id="285" r:id="rId107"/>
    <p:sldId id="286" r:id="rId108"/>
    <p:sldId id="287" r:id="rId109"/>
    <p:sldId id="288" r:id="rId110"/>
    <p:sldId id="289" r:id="rId111"/>
    <p:sldId id="290" r:id="rId112"/>
    <p:sldId id="291" r:id="rId113"/>
    <p:sldId id="292" r:id="rId114"/>
    <p:sldId id="293" r:id="rId115"/>
    <p:sldId id="294" r:id="rId116"/>
    <p:sldId id="295" r:id="rId117"/>
    <p:sldId id="310" r:id="rId118"/>
    <p:sldId id="311" r:id="rId119"/>
    <p:sldId id="312" r:id="rId120"/>
    <p:sldId id="296" r:id="rId121"/>
    <p:sldId id="297" r:id="rId122"/>
    <p:sldId id="298" r:id="rId123"/>
    <p:sldId id="299"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26894B-D966-4C45-8F2A-C379C112EBA4}" v="3" dt="2025-04-30T22:48:46.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4660"/>
  </p:normalViewPr>
  <p:slideViewPr>
    <p:cSldViewPr snapToGrid="0">
      <p:cViewPr varScale="1">
        <p:scale>
          <a:sx n="111" d="100"/>
          <a:sy n="111"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226894B-D966-4C45-8F2A-C379C112EBA4}"/>
    <pc:docChg chg="undo custSel addSld delSld modSld sldOrd">
      <pc:chgData name="Lines, Todd" userId="afaf7c3a-e8aa-4568-882a-02ad8f9e19b0" providerId="ADAL" clId="{9226894B-D966-4C45-8F2A-C379C112EBA4}" dt="2025-04-30T22:49:02.849" v="32" actId="47"/>
      <pc:docMkLst>
        <pc:docMk/>
      </pc:docMkLst>
      <pc:sldChg chg="add">
        <pc:chgData name="Lines, Todd" userId="afaf7c3a-e8aa-4568-882a-02ad8f9e19b0" providerId="ADAL" clId="{9226894B-D966-4C45-8F2A-C379C112EBA4}" dt="2025-04-30T22:41:44.064" v="16"/>
        <pc:sldMkLst>
          <pc:docMk/>
          <pc:sldMk cId="0" sldId="256"/>
        </pc:sldMkLst>
      </pc:sldChg>
      <pc:sldChg chg="modSp new mod">
        <pc:chgData name="Lines, Todd" userId="afaf7c3a-e8aa-4568-882a-02ad8f9e19b0" providerId="ADAL" clId="{9226894B-D966-4C45-8F2A-C379C112EBA4}" dt="2025-04-30T22:40:45.769" v="10" actId="20577"/>
        <pc:sldMkLst>
          <pc:docMk/>
          <pc:sldMk cId="807473303" sldId="314"/>
        </pc:sldMkLst>
        <pc:spChg chg="mod">
          <ac:chgData name="Lines, Todd" userId="afaf7c3a-e8aa-4568-882a-02ad8f9e19b0" providerId="ADAL" clId="{9226894B-D966-4C45-8F2A-C379C112EBA4}" dt="2025-04-30T22:40:45.769" v="10" actId="20577"/>
          <ac:spMkLst>
            <pc:docMk/>
            <pc:sldMk cId="807473303" sldId="314"/>
            <ac:spMk id="2" creationId="{3FEDCA05-901B-74B9-7C71-BDC7FC871600}"/>
          </ac:spMkLst>
        </pc:spChg>
      </pc:sldChg>
      <pc:sldChg chg="addSp delSp modSp new mod modClrScheme chgLayout">
        <pc:chgData name="Lines, Todd" userId="afaf7c3a-e8aa-4568-882a-02ad8f9e19b0" providerId="ADAL" clId="{9226894B-D966-4C45-8F2A-C379C112EBA4}" dt="2025-04-30T22:40:52.547" v="15" actId="20577"/>
        <pc:sldMkLst>
          <pc:docMk/>
          <pc:sldMk cId="3957836406" sldId="315"/>
        </pc:sldMkLst>
        <pc:spChg chg="del mod ord">
          <ac:chgData name="Lines, Todd" userId="afaf7c3a-e8aa-4568-882a-02ad8f9e19b0" providerId="ADAL" clId="{9226894B-D966-4C45-8F2A-C379C112EBA4}" dt="2025-04-30T22:40:50.768" v="12" actId="700"/>
          <ac:spMkLst>
            <pc:docMk/>
            <pc:sldMk cId="3957836406" sldId="315"/>
            <ac:spMk id="2" creationId="{371AB6CE-7C11-566A-2CF0-E14B3F2417A5}"/>
          </ac:spMkLst>
        </pc:spChg>
        <pc:spChg chg="del mod ord">
          <ac:chgData name="Lines, Todd" userId="afaf7c3a-e8aa-4568-882a-02ad8f9e19b0" providerId="ADAL" clId="{9226894B-D966-4C45-8F2A-C379C112EBA4}" dt="2025-04-30T22:40:50.768" v="12" actId="700"/>
          <ac:spMkLst>
            <pc:docMk/>
            <pc:sldMk cId="3957836406" sldId="315"/>
            <ac:spMk id="3" creationId="{FBC11421-BDDC-6753-4B23-4ED1E59BDD77}"/>
          </ac:spMkLst>
        </pc:spChg>
        <pc:spChg chg="add mod ord">
          <ac:chgData name="Lines, Todd" userId="afaf7c3a-e8aa-4568-882a-02ad8f9e19b0" providerId="ADAL" clId="{9226894B-D966-4C45-8F2A-C379C112EBA4}" dt="2025-04-30T22:40:52.547" v="15" actId="20577"/>
          <ac:spMkLst>
            <pc:docMk/>
            <pc:sldMk cId="3957836406" sldId="315"/>
            <ac:spMk id="4" creationId="{6D3EF3CD-96A6-8BB4-4EC5-AE33B1449D6D}"/>
          </ac:spMkLst>
        </pc:spChg>
        <pc:spChg chg="add mod ord">
          <ac:chgData name="Lines, Todd" userId="afaf7c3a-e8aa-4568-882a-02ad8f9e19b0" providerId="ADAL" clId="{9226894B-D966-4C45-8F2A-C379C112EBA4}" dt="2025-04-30T22:40:50.768" v="12" actId="700"/>
          <ac:spMkLst>
            <pc:docMk/>
            <pc:sldMk cId="3957836406" sldId="315"/>
            <ac:spMk id="5" creationId="{571C6713-CA77-7C6F-E7A3-AB43A13AB5D5}"/>
          </ac:spMkLst>
        </pc:spChg>
      </pc:sldChg>
      <pc:sldChg chg="add">
        <pc:chgData name="Lines, Todd" userId="afaf7c3a-e8aa-4568-882a-02ad8f9e19b0" providerId="ADAL" clId="{9226894B-D966-4C45-8F2A-C379C112EBA4}" dt="2025-04-30T22:41:44.064" v="16"/>
        <pc:sldMkLst>
          <pc:docMk/>
          <pc:sldMk cId="0" sldId="316"/>
        </pc:sldMkLst>
      </pc:sldChg>
      <pc:sldChg chg="add">
        <pc:chgData name="Lines, Todd" userId="afaf7c3a-e8aa-4568-882a-02ad8f9e19b0" providerId="ADAL" clId="{9226894B-D966-4C45-8F2A-C379C112EBA4}" dt="2025-04-30T22:41:44.064" v="16"/>
        <pc:sldMkLst>
          <pc:docMk/>
          <pc:sldMk cId="0" sldId="317"/>
        </pc:sldMkLst>
      </pc:sldChg>
      <pc:sldChg chg="add">
        <pc:chgData name="Lines, Todd" userId="afaf7c3a-e8aa-4568-882a-02ad8f9e19b0" providerId="ADAL" clId="{9226894B-D966-4C45-8F2A-C379C112EBA4}" dt="2025-04-30T22:41:44.064" v="16"/>
        <pc:sldMkLst>
          <pc:docMk/>
          <pc:sldMk cId="0" sldId="318"/>
        </pc:sldMkLst>
      </pc:sldChg>
      <pc:sldChg chg="add">
        <pc:chgData name="Lines, Todd" userId="afaf7c3a-e8aa-4568-882a-02ad8f9e19b0" providerId="ADAL" clId="{9226894B-D966-4C45-8F2A-C379C112EBA4}" dt="2025-04-30T22:41:44.064" v="16"/>
        <pc:sldMkLst>
          <pc:docMk/>
          <pc:sldMk cId="0" sldId="319"/>
        </pc:sldMkLst>
      </pc:sldChg>
      <pc:sldChg chg="add ord">
        <pc:chgData name="Lines, Todd" userId="afaf7c3a-e8aa-4568-882a-02ad8f9e19b0" providerId="ADAL" clId="{9226894B-D966-4C45-8F2A-C379C112EBA4}" dt="2025-04-30T22:44:13.693" v="25"/>
        <pc:sldMkLst>
          <pc:docMk/>
          <pc:sldMk cId="3638826168" sldId="320"/>
        </pc:sldMkLst>
      </pc:sldChg>
      <pc:sldChg chg="add">
        <pc:chgData name="Lines, Todd" userId="afaf7c3a-e8aa-4568-882a-02ad8f9e19b0" providerId="ADAL" clId="{9226894B-D966-4C45-8F2A-C379C112EBA4}" dt="2025-04-30T22:43:12.182" v="17"/>
        <pc:sldMkLst>
          <pc:docMk/>
          <pc:sldMk cId="1962611342" sldId="321"/>
        </pc:sldMkLst>
      </pc:sldChg>
      <pc:sldChg chg="add">
        <pc:chgData name="Lines, Todd" userId="afaf7c3a-e8aa-4568-882a-02ad8f9e19b0" providerId="ADAL" clId="{9226894B-D966-4C45-8F2A-C379C112EBA4}" dt="2025-04-30T22:43:12.182" v="17"/>
        <pc:sldMkLst>
          <pc:docMk/>
          <pc:sldMk cId="3019661759" sldId="322"/>
        </pc:sldMkLst>
      </pc:sldChg>
      <pc:sldChg chg="add">
        <pc:chgData name="Lines, Todd" userId="afaf7c3a-e8aa-4568-882a-02ad8f9e19b0" providerId="ADAL" clId="{9226894B-D966-4C45-8F2A-C379C112EBA4}" dt="2025-04-30T22:43:12.182" v="17"/>
        <pc:sldMkLst>
          <pc:docMk/>
          <pc:sldMk cId="4104293182" sldId="323"/>
        </pc:sldMkLst>
      </pc:sldChg>
      <pc:sldChg chg="add">
        <pc:chgData name="Lines, Todd" userId="afaf7c3a-e8aa-4568-882a-02ad8f9e19b0" providerId="ADAL" clId="{9226894B-D966-4C45-8F2A-C379C112EBA4}" dt="2025-04-30T22:43:12.182" v="17"/>
        <pc:sldMkLst>
          <pc:docMk/>
          <pc:sldMk cId="3570569259" sldId="324"/>
        </pc:sldMkLst>
      </pc:sldChg>
      <pc:sldChg chg="add">
        <pc:chgData name="Lines, Todd" userId="afaf7c3a-e8aa-4568-882a-02ad8f9e19b0" providerId="ADAL" clId="{9226894B-D966-4C45-8F2A-C379C112EBA4}" dt="2025-04-30T22:43:12.182" v="17"/>
        <pc:sldMkLst>
          <pc:docMk/>
          <pc:sldMk cId="4077678718" sldId="325"/>
        </pc:sldMkLst>
      </pc:sldChg>
      <pc:sldChg chg="add">
        <pc:chgData name="Lines, Todd" userId="afaf7c3a-e8aa-4568-882a-02ad8f9e19b0" providerId="ADAL" clId="{9226894B-D966-4C45-8F2A-C379C112EBA4}" dt="2025-04-30T22:43:12.182" v="17"/>
        <pc:sldMkLst>
          <pc:docMk/>
          <pc:sldMk cId="2745170458" sldId="326"/>
        </pc:sldMkLst>
      </pc:sldChg>
      <pc:sldChg chg="add">
        <pc:chgData name="Lines, Todd" userId="afaf7c3a-e8aa-4568-882a-02ad8f9e19b0" providerId="ADAL" clId="{9226894B-D966-4C45-8F2A-C379C112EBA4}" dt="2025-04-30T22:43:12.182" v="17"/>
        <pc:sldMkLst>
          <pc:docMk/>
          <pc:sldMk cId="1872047868" sldId="327"/>
        </pc:sldMkLst>
      </pc:sldChg>
      <pc:sldChg chg="add">
        <pc:chgData name="Lines, Todd" userId="afaf7c3a-e8aa-4568-882a-02ad8f9e19b0" providerId="ADAL" clId="{9226894B-D966-4C45-8F2A-C379C112EBA4}" dt="2025-04-30T22:43:12.182" v="17"/>
        <pc:sldMkLst>
          <pc:docMk/>
          <pc:sldMk cId="1743441786" sldId="328"/>
        </pc:sldMkLst>
      </pc:sldChg>
      <pc:sldChg chg="add">
        <pc:chgData name="Lines, Todd" userId="afaf7c3a-e8aa-4568-882a-02ad8f9e19b0" providerId="ADAL" clId="{9226894B-D966-4C45-8F2A-C379C112EBA4}" dt="2025-04-30T22:43:12.182" v="17"/>
        <pc:sldMkLst>
          <pc:docMk/>
          <pc:sldMk cId="890728218" sldId="329"/>
        </pc:sldMkLst>
      </pc:sldChg>
      <pc:sldChg chg="add">
        <pc:chgData name="Lines, Todd" userId="afaf7c3a-e8aa-4568-882a-02ad8f9e19b0" providerId="ADAL" clId="{9226894B-D966-4C45-8F2A-C379C112EBA4}" dt="2025-04-30T22:43:12.182" v="17"/>
        <pc:sldMkLst>
          <pc:docMk/>
          <pc:sldMk cId="4189809295" sldId="330"/>
        </pc:sldMkLst>
      </pc:sldChg>
      <pc:sldChg chg="add">
        <pc:chgData name="Lines, Todd" userId="afaf7c3a-e8aa-4568-882a-02ad8f9e19b0" providerId="ADAL" clId="{9226894B-D966-4C45-8F2A-C379C112EBA4}" dt="2025-04-30T22:43:12.182" v="17"/>
        <pc:sldMkLst>
          <pc:docMk/>
          <pc:sldMk cId="2176911769" sldId="331"/>
        </pc:sldMkLst>
      </pc:sldChg>
      <pc:sldChg chg="add">
        <pc:chgData name="Lines, Todd" userId="afaf7c3a-e8aa-4568-882a-02ad8f9e19b0" providerId="ADAL" clId="{9226894B-D966-4C45-8F2A-C379C112EBA4}" dt="2025-04-30T22:43:12.182" v="17"/>
        <pc:sldMkLst>
          <pc:docMk/>
          <pc:sldMk cId="3334860587" sldId="332"/>
        </pc:sldMkLst>
      </pc:sldChg>
      <pc:sldChg chg="add">
        <pc:chgData name="Lines, Todd" userId="afaf7c3a-e8aa-4568-882a-02ad8f9e19b0" providerId="ADAL" clId="{9226894B-D966-4C45-8F2A-C379C112EBA4}" dt="2025-04-30T22:43:12.182" v="17"/>
        <pc:sldMkLst>
          <pc:docMk/>
          <pc:sldMk cId="1659031673" sldId="333"/>
        </pc:sldMkLst>
      </pc:sldChg>
      <pc:sldChg chg="add">
        <pc:chgData name="Lines, Todd" userId="afaf7c3a-e8aa-4568-882a-02ad8f9e19b0" providerId="ADAL" clId="{9226894B-D966-4C45-8F2A-C379C112EBA4}" dt="2025-04-30T22:43:12.182" v="17"/>
        <pc:sldMkLst>
          <pc:docMk/>
          <pc:sldMk cId="1626459400" sldId="334"/>
        </pc:sldMkLst>
      </pc:sldChg>
      <pc:sldChg chg="add">
        <pc:chgData name="Lines, Todd" userId="afaf7c3a-e8aa-4568-882a-02ad8f9e19b0" providerId="ADAL" clId="{9226894B-D966-4C45-8F2A-C379C112EBA4}" dt="2025-04-30T22:43:12.182" v="17"/>
        <pc:sldMkLst>
          <pc:docMk/>
          <pc:sldMk cId="1384589704" sldId="335"/>
        </pc:sldMkLst>
      </pc:sldChg>
      <pc:sldChg chg="add">
        <pc:chgData name="Lines, Todd" userId="afaf7c3a-e8aa-4568-882a-02ad8f9e19b0" providerId="ADAL" clId="{9226894B-D966-4C45-8F2A-C379C112EBA4}" dt="2025-04-30T22:43:12.182" v="17"/>
        <pc:sldMkLst>
          <pc:docMk/>
          <pc:sldMk cId="532557499" sldId="336"/>
        </pc:sldMkLst>
      </pc:sldChg>
      <pc:sldChg chg="add">
        <pc:chgData name="Lines, Todd" userId="afaf7c3a-e8aa-4568-882a-02ad8f9e19b0" providerId="ADAL" clId="{9226894B-D966-4C45-8F2A-C379C112EBA4}" dt="2025-04-30T22:43:12.182" v="17"/>
        <pc:sldMkLst>
          <pc:docMk/>
          <pc:sldMk cId="528089483" sldId="337"/>
        </pc:sldMkLst>
      </pc:sldChg>
      <pc:sldChg chg="add">
        <pc:chgData name="Lines, Todd" userId="afaf7c3a-e8aa-4568-882a-02ad8f9e19b0" providerId="ADAL" clId="{9226894B-D966-4C45-8F2A-C379C112EBA4}" dt="2025-04-30T22:43:12.182" v="17"/>
        <pc:sldMkLst>
          <pc:docMk/>
          <pc:sldMk cId="1259865782" sldId="338"/>
        </pc:sldMkLst>
      </pc:sldChg>
      <pc:sldChg chg="add">
        <pc:chgData name="Lines, Todd" userId="afaf7c3a-e8aa-4568-882a-02ad8f9e19b0" providerId="ADAL" clId="{9226894B-D966-4C45-8F2A-C379C112EBA4}" dt="2025-04-30T22:43:12.182" v="17"/>
        <pc:sldMkLst>
          <pc:docMk/>
          <pc:sldMk cId="3884918371" sldId="339"/>
        </pc:sldMkLst>
      </pc:sldChg>
      <pc:sldChg chg="add">
        <pc:chgData name="Lines, Todd" userId="afaf7c3a-e8aa-4568-882a-02ad8f9e19b0" providerId="ADAL" clId="{9226894B-D966-4C45-8F2A-C379C112EBA4}" dt="2025-04-30T22:43:12.182" v="17"/>
        <pc:sldMkLst>
          <pc:docMk/>
          <pc:sldMk cId="1092999460" sldId="340"/>
        </pc:sldMkLst>
      </pc:sldChg>
      <pc:sldChg chg="add">
        <pc:chgData name="Lines, Todd" userId="afaf7c3a-e8aa-4568-882a-02ad8f9e19b0" providerId="ADAL" clId="{9226894B-D966-4C45-8F2A-C379C112EBA4}" dt="2025-04-30T22:43:12.182" v="17"/>
        <pc:sldMkLst>
          <pc:docMk/>
          <pc:sldMk cId="379140439" sldId="341"/>
        </pc:sldMkLst>
      </pc:sldChg>
      <pc:sldChg chg="add">
        <pc:chgData name="Lines, Todd" userId="afaf7c3a-e8aa-4568-882a-02ad8f9e19b0" providerId="ADAL" clId="{9226894B-D966-4C45-8F2A-C379C112EBA4}" dt="2025-04-30T22:43:12.182" v="17"/>
        <pc:sldMkLst>
          <pc:docMk/>
          <pc:sldMk cId="3393253317" sldId="342"/>
        </pc:sldMkLst>
      </pc:sldChg>
      <pc:sldChg chg="add">
        <pc:chgData name="Lines, Todd" userId="afaf7c3a-e8aa-4568-882a-02ad8f9e19b0" providerId="ADAL" clId="{9226894B-D966-4C45-8F2A-C379C112EBA4}" dt="2025-04-30T22:43:12.182" v="17"/>
        <pc:sldMkLst>
          <pc:docMk/>
          <pc:sldMk cId="96707634" sldId="343"/>
        </pc:sldMkLst>
      </pc:sldChg>
      <pc:sldChg chg="add ord">
        <pc:chgData name="Lines, Todd" userId="afaf7c3a-e8aa-4568-882a-02ad8f9e19b0" providerId="ADAL" clId="{9226894B-D966-4C45-8F2A-C379C112EBA4}" dt="2025-04-30T22:45:07.805" v="27"/>
        <pc:sldMkLst>
          <pc:docMk/>
          <pc:sldMk cId="2852381692" sldId="344"/>
        </pc:sldMkLst>
      </pc:sldChg>
      <pc:sldChg chg="add ord">
        <pc:chgData name="Lines, Todd" userId="afaf7c3a-e8aa-4568-882a-02ad8f9e19b0" providerId="ADAL" clId="{9226894B-D966-4C45-8F2A-C379C112EBA4}" dt="2025-04-30T22:45:07.805" v="27"/>
        <pc:sldMkLst>
          <pc:docMk/>
          <pc:sldMk cId="2546036102" sldId="345"/>
        </pc:sldMkLst>
      </pc:sldChg>
      <pc:sldChg chg="add ord">
        <pc:chgData name="Lines, Todd" userId="afaf7c3a-e8aa-4568-882a-02ad8f9e19b0" providerId="ADAL" clId="{9226894B-D966-4C45-8F2A-C379C112EBA4}" dt="2025-04-30T22:45:07.805" v="27"/>
        <pc:sldMkLst>
          <pc:docMk/>
          <pc:sldMk cId="1100038527" sldId="346"/>
        </pc:sldMkLst>
      </pc:sldChg>
      <pc:sldChg chg="add">
        <pc:chgData name="Lines, Todd" userId="afaf7c3a-e8aa-4568-882a-02ad8f9e19b0" providerId="ADAL" clId="{9226894B-D966-4C45-8F2A-C379C112EBA4}" dt="2025-04-30T22:43:12.182" v="17"/>
        <pc:sldMkLst>
          <pc:docMk/>
          <pc:sldMk cId="1634973971" sldId="347"/>
        </pc:sldMkLst>
      </pc:sldChg>
      <pc:sldChg chg="add">
        <pc:chgData name="Lines, Todd" userId="afaf7c3a-e8aa-4568-882a-02ad8f9e19b0" providerId="ADAL" clId="{9226894B-D966-4C45-8F2A-C379C112EBA4}" dt="2025-04-30T22:43:12.182" v="17"/>
        <pc:sldMkLst>
          <pc:docMk/>
          <pc:sldMk cId="2742888747" sldId="348"/>
        </pc:sldMkLst>
      </pc:sldChg>
      <pc:sldChg chg="add">
        <pc:chgData name="Lines, Todd" userId="afaf7c3a-e8aa-4568-882a-02ad8f9e19b0" providerId="ADAL" clId="{9226894B-D966-4C45-8F2A-C379C112EBA4}" dt="2025-04-30T22:43:12.182" v="17"/>
        <pc:sldMkLst>
          <pc:docMk/>
          <pc:sldMk cId="2433838429" sldId="349"/>
        </pc:sldMkLst>
      </pc:sldChg>
      <pc:sldChg chg="add del">
        <pc:chgData name="Lines, Todd" userId="afaf7c3a-e8aa-4568-882a-02ad8f9e19b0" providerId="ADAL" clId="{9226894B-D966-4C45-8F2A-C379C112EBA4}" dt="2025-04-30T22:45:55.528" v="28" actId="47"/>
        <pc:sldMkLst>
          <pc:docMk/>
          <pc:sldMk cId="4074106293" sldId="350"/>
        </pc:sldMkLst>
      </pc:sldChg>
      <pc:sldChg chg="add del">
        <pc:chgData name="Lines, Todd" userId="afaf7c3a-e8aa-4568-882a-02ad8f9e19b0" providerId="ADAL" clId="{9226894B-D966-4C45-8F2A-C379C112EBA4}" dt="2025-04-30T22:45:55.528" v="28" actId="47"/>
        <pc:sldMkLst>
          <pc:docMk/>
          <pc:sldMk cId="2339910353" sldId="351"/>
        </pc:sldMkLst>
      </pc:sldChg>
      <pc:sldChg chg="add del">
        <pc:chgData name="Lines, Todd" userId="afaf7c3a-e8aa-4568-882a-02ad8f9e19b0" providerId="ADAL" clId="{9226894B-D966-4C45-8F2A-C379C112EBA4}" dt="2025-04-30T22:45:55.528" v="28" actId="47"/>
        <pc:sldMkLst>
          <pc:docMk/>
          <pc:sldMk cId="3378769592" sldId="352"/>
        </pc:sldMkLst>
      </pc:sldChg>
      <pc:sldChg chg="add del">
        <pc:chgData name="Lines, Todd" userId="afaf7c3a-e8aa-4568-882a-02ad8f9e19b0" providerId="ADAL" clId="{9226894B-D966-4C45-8F2A-C379C112EBA4}" dt="2025-04-30T22:45:55.528" v="28" actId="47"/>
        <pc:sldMkLst>
          <pc:docMk/>
          <pc:sldMk cId="3401835726" sldId="353"/>
        </pc:sldMkLst>
      </pc:sldChg>
      <pc:sldChg chg="add del">
        <pc:chgData name="Lines, Todd" userId="afaf7c3a-e8aa-4568-882a-02ad8f9e19b0" providerId="ADAL" clId="{9226894B-D966-4C45-8F2A-C379C112EBA4}" dt="2025-04-30T22:45:59.667" v="29" actId="47"/>
        <pc:sldMkLst>
          <pc:docMk/>
          <pc:sldMk cId="827427468" sldId="354"/>
        </pc:sldMkLst>
      </pc:sldChg>
      <pc:sldChg chg="add">
        <pc:chgData name="Lines, Todd" userId="afaf7c3a-e8aa-4568-882a-02ad8f9e19b0" providerId="ADAL" clId="{9226894B-D966-4C45-8F2A-C379C112EBA4}" dt="2025-04-30T22:43:12.182" v="17"/>
        <pc:sldMkLst>
          <pc:docMk/>
          <pc:sldMk cId="1846247609" sldId="355"/>
        </pc:sldMkLst>
      </pc:sldChg>
      <pc:sldChg chg="add">
        <pc:chgData name="Lines, Todd" userId="afaf7c3a-e8aa-4568-882a-02ad8f9e19b0" providerId="ADAL" clId="{9226894B-D966-4C45-8F2A-C379C112EBA4}" dt="2025-04-30T22:43:12.182" v="17"/>
        <pc:sldMkLst>
          <pc:docMk/>
          <pc:sldMk cId="3383347473" sldId="356"/>
        </pc:sldMkLst>
      </pc:sldChg>
      <pc:sldChg chg="add">
        <pc:chgData name="Lines, Todd" userId="afaf7c3a-e8aa-4568-882a-02ad8f9e19b0" providerId="ADAL" clId="{9226894B-D966-4C45-8F2A-C379C112EBA4}" dt="2025-04-30T22:43:12.182" v="17"/>
        <pc:sldMkLst>
          <pc:docMk/>
          <pc:sldMk cId="980708400" sldId="357"/>
        </pc:sldMkLst>
      </pc:sldChg>
      <pc:sldChg chg="add">
        <pc:chgData name="Lines, Todd" userId="afaf7c3a-e8aa-4568-882a-02ad8f9e19b0" providerId="ADAL" clId="{9226894B-D966-4C45-8F2A-C379C112EBA4}" dt="2025-04-30T22:43:12.182" v="17"/>
        <pc:sldMkLst>
          <pc:docMk/>
          <pc:sldMk cId="3512521182" sldId="358"/>
        </pc:sldMkLst>
      </pc:sldChg>
      <pc:sldChg chg="add">
        <pc:chgData name="Lines, Todd" userId="afaf7c3a-e8aa-4568-882a-02ad8f9e19b0" providerId="ADAL" clId="{9226894B-D966-4C45-8F2A-C379C112EBA4}" dt="2025-04-30T22:43:12.182" v="17"/>
        <pc:sldMkLst>
          <pc:docMk/>
          <pc:sldMk cId="1931136353" sldId="359"/>
        </pc:sldMkLst>
      </pc:sldChg>
      <pc:sldChg chg="add">
        <pc:chgData name="Lines, Todd" userId="afaf7c3a-e8aa-4568-882a-02ad8f9e19b0" providerId="ADAL" clId="{9226894B-D966-4C45-8F2A-C379C112EBA4}" dt="2025-04-30T22:43:12.182" v="17"/>
        <pc:sldMkLst>
          <pc:docMk/>
          <pc:sldMk cId="316300633" sldId="360"/>
        </pc:sldMkLst>
      </pc:sldChg>
      <pc:sldChg chg="add">
        <pc:chgData name="Lines, Todd" userId="afaf7c3a-e8aa-4568-882a-02ad8f9e19b0" providerId="ADAL" clId="{9226894B-D966-4C45-8F2A-C379C112EBA4}" dt="2025-04-30T22:43:12.182" v="17"/>
        <pc:sldMkLst>
          <pc:docMk/>
          <pc:sldMk cId="4184084677" sldId="361"/>
        </pc:sldMkLst>
      </pc:sldChg>
      <pc:sldChg chg="add">
        <pc:chgData name="Lines, Todd" userId="afaf7c3a-e8aa-4568-882a-02ad8f9e19b0" providerId="ADAL" clId="{9226894B-D966-4C45-8F2A-C379C112EBA4}" dt="2025-04-30T22:43:12.182" v="17"/>
        <pc:sldMkLst>
          <pc:docMk/>
          <pc:sldMk cId="506520953" sldId="362"/>
        </pc:sldMkLst>
      </pc:sldChg>
      <pc:sldChg chg="add">
        <pc:chgData name="Lines, Todd" userId="afaf7c3a-e8aa-4568-882a-02ad8f9e19b0" providerId="ADAL" clId="{9226894B-D966-4C45-8F2A-C379C112EBA4}" dt="2025-04-30T22:43:12.182" v="17"/>
        <pc:sldMkLst>
          <pc:docMk/>
          <pc:sldMk cId="1801190544" sldId="363"/>
        </pc:sldMkLst>
      </pc:sldChg>
      <pc:sldChg chg="add">
        <pc:chgData name="Lines, Todd" userId="afaf7c3a-e8aa-4568-882a-02ad8f9e19b0" providerId="ADAL" clId="{9226894B-D966-4C45-8F2A-C379C112EBA4}" dt="2025-04-30T22:43:12.182" v="17"/>
        <pc:sldMkLst>
          <pc:docMk/>
          <pc:sldMk cId="2800115304" sldId="364"/>
        </pc:sldMkLst>
      </pc:sldChg>
      <pc:sldChg chg="add">
        <pc:chgData name="Lines, Todd" userId="afaf7c3a-e8aa-4568-882a-02ad8f9e19b0" providerId="ADAL" clId="{9226894B-D966-4C45-8F2A-C379C112EBA4}" dt="2025-04-30T22:43:12.182" v="17"/>
        <pc:sldMkLst>
          <pc:docMk/>
          <pc:sldMk cId="2665399711" sldId="365"/>
        </pc:sldMkLst>
      </pc:sldChg>
      <pc:sldChg chg="add">
        <pc:chgData name="Lines, Todd" userId="afaf7c3a-e8aa-4568-882a-02ad8f9e19b0" providerId="ADAL" clId="{9226894B-D966-4C45-8F2A-C379C112EBA4}" dt="2025-04-30T22:43:12.182" v="17"/>
        <pc:sldMkLst>
          <pc:docMk/>
          <pc:sldMk cId="1732113353" sldId="366"/>
        </pc:sldMkLst>
      </pc:sldChg>
      <pc:sldChg chg="add">
        <pc:chgData name="Lines, Todd" userId="afaf7c3a-e8aa-4568-882a-02ad8f9e19b0" providerId="ADAL" clId="{9226894B-D966-4C45-8F2A-C379C112EBA4}" dt="2025-04-30T22:43:12.182" v="17"/>
        <pc:sldMkLst>
          <pc:docMk/>
          <pc:sldMk cId="2063737057" sldId="367"/>
        </pc:sldMkLst>
      </pc:sldChg>
      <pc:sldChg chg="add">
        <pc:chgData name="Lines, Todd" userId="afaf7c3a-e8aa-4568-882a-02ad8f9e19b0" providerId="ADAL" clId="{9226894B-D966-4C45-8F2A-C379C112EBA4}" dt="2025-04-30T22:43:12.182" v="17"/>
        <pc:sldMkLst>
          <pc:docMk/>
          <pc:sldMk cId="2598433415" sldId="368"/>
        </pc:sldMkLst>
      </pc:sldChg>
      <pc:sldChg chg="add">
        <pc:chgData name="Lines, Todd" userId="afaf7c3a-e8aa-4568-882a-02ad8f9e19b0" providerId="ADAL" clId="{9226894B-D966-4C45-8F2A-C379C112EBA4}" dt="2025-04-30T22:43:12.182" v="17"/>
        <pc:sldMkLst>
          <pc:docMk/>
          <pc:sldMk cId="1355140997" sldId="369"/>
        </pc:sldMkLst>
      </pc:sldChg>
      <pc:sldChg chg="add">
        <pc:chgData name="Lines, Todd" userId="afaf7c3a-e8aa-4568-882a-02ad8f9e19b0" providerId="ADAL" clId="{9226894B-D966-4C45-8F2A-C379C112EBA4}" dt="2025-04-30T22:43:12.182" v="17"/>
        <pc:sldMkLst>
          <pc:docMk/>
          <pc:sldMk cId="997989806" sldId="370"/>
        </pc:sldMkLst>
      </pc:sldChg>
      <pc:sldChg chg="add">
        <pc:chgData name="Lines, Todd" userId="afaf7c3a-e8aa-4568-882a-02ad8f9e19b0" providerId="ADAL" clId="{9226894B-D966-4C45-8F2A-C379C112EBA4}" dt="2025-04-30T22:43:12.182" v="17"/>
        <pc:sldMkLst>
          <pc:docMk/>
          <pc:sldMk cId="2119392289" sldId="371"/>
        </pc:sldMkLst>
      </pc:sldChg>
      <pc:sldChg chg="addSp delSp modSp new mod">
        <pc:chgData name="Lines, Todd" userId="afaf7c3a-e8aa-4568-882a-02ad8f9e19b0" providerId="ADAL" clId="{9226894B-D966-4C45-8F2A-C379C112EBA4}" dt="2025-04-30T22:43:39.265" v="23" actId="1076"/>
        <pc:sldMkLst>
          <pc:docMk/>
          <pc:sldMk cId="4191856015" sldId="372"/>
        </pc:sldMkLst>
        <pc:spChg chg="add del">
          <ac:chgData name="Lines, Todd" userId="afaf7c3a-e8aa-4568-882a-02ad8f9e19b0" providerId="ADAL" clId="{9226894B-D966-4C45-8F2A-C379C112EBA4}" dt="2025-04-30T22:43:33.184" v="20" actId="22"/>
          <ac:spMkLst>
            <pc:docMk/>
            <pc:sldMk cId="4191856015" sldId="372"/>
            <ac:spMk id="5" creationId="{934E3F75-1606-8741-61DC-DEEB42818345}"/>
          </ac:spMkLst>
        </pc:spChg>
        <pc:picChg chg="add mod">
          <ac:chgData name="Lines, Todd" userId="afaf7c3a-e8aa-4568-882a-02ad8f9e19b0" providerId="ADAL" clId="{9226894B-D966-4C45-8F2A-C379C112EBA4}" dt="2025-04-30T22:43:39.265" v="23" actId="1076"/>
          <ac:picMkLst>
            <pc:docMk/>
            <pc:sldMk cId="4191856015" sldId="372"/>
            <ac:picMk id="7" creationId="{637140C5-EEC2-9BE1-7CDD-54D08C1FCB71}"/>
          </ac:picMkLst>
        </pc:picChg>
      </pc:sldChg>
      <pc:sldChg chg="add">
        <pc:chgData name="Lines, Todd" userId="afaf7c3a-e8aa-4568-882a-02ad8f9e19b0" providerId="ADAL" clId="{9226894B-D966-4C45-8F2A-C379C112EBA4}" dt="2025-04-30T22:48:46.662" v="30"/>
        <pc:sldMkLst>
          <pc:docMk/>
          <pc:sldMk cId="4261425000" sldId="373"/>
        </pc:sldMkLst>
      </pc:sldChg>
      <pc:sldChg chg="add">
        <pc:chgData name="Lines, Todd" userId="afaf7c3a-e8aa-4568-882a-02ad8f9e19b0" providerId="ADAL" clId="{9226894B-D966-4C45-8F2A-C379C112EBA4}" dt="2025-04-30T22:48:46.662" v="30"/>
        <pc:sldMkLst>
          <pc:docMk/>
          <pc:sldMk cId="2425876013" sldId="374"/>
        </pc:sldMkLst>
      </pc:sldChg>
      <pc:sldChg chg="add">
        <pc:chgData name="Lines, Todd" userId="afaf7c3a-e8aa-4568-882a-02ad8f9e19b0" providerId="ADAL" clId="{9226894B-D966-4C45-8F2A-C379C112EBA4}" dt="2025-04-30T22:48:46.662" v="30"/>
        <pc:sldMkLst>
          <pc:docMk/>
          <pc:sldMk cId="3744990148" sldId="375"/>
        </pc:sldMkLst>
      </pc:sldChg>
      <pc:sldChg chg="add">
        <pc:chgData name="Lines, Todd" userId="afaf7c3a-e8aa-4568-882a-02ad8f9e19b0" providerId="ADAL" clId="{9226894B-D966-4C45-8F2A-C379C112EBA4}" dt="2025-04-30T22:48:46.662" v="30"/>
        <pc:sldMkLst>
          <pc:docMk/>
          <pc:sldMk cId="1016616832" sldId="376"/>
        </pc:sldMkLst>
      </pc:sldChg>
      <pc:sldChg chg="add">
        <pc:chgData name="Lines, Todd" userId="afaf7c3a-e8aa-4568-882a-02ad8f9e19b0" providerId="ADAL" clId="{9226894B-D966-4C45-8F2A-C379C112EBA4}" dt="2025-04-30T22:48:46.662" v="30"/>
        <pc:sldMkLst>
          <pc:docMk/>
          <pc:sldMk cId="2939919856" sldId="377"/>
        </pc:sldMkLst>
      </pc:sldChg>
      <pc:sldChg chg="add">
        <pc:chgData name="Lines, Todd" userId="afaf7c3a-e8aa-4568-882a-02ad8f9e19b0" providerId="ADAL" clId="{9226894B-D966-4C45-8F2A-C379C112EBA4}" dt="2025-04-30T22:48:46.662" v="30"/>
        <pc:sldMkLst>
          <pc:docMk/>
          <pc:sldMk cId="1496377247" sldId="378"/>
        </pc:sldMkLst>
      </pc:sldChg>
      <pc:sldChg chg="add del">
        <pc:chgData name="Lines, Todd" userId="afaf7c3a-e8aa-4568-882a-02ad8f9e19b0" providerId="ADAL" clId="{9226894B-D966-4C45-8F2A-C379C112EBA4}" dt="2025-04-30T22:49:02.849" v="32" actId="47"/>
        <pc:sldMkLst>
          <pc:docMk/>
          <pc:sldMk cId="1598000771" sldId="379"/>
        </pc:sldMkLst>
      </pc:sldChg>
      <pc:sldChg chg="add">
        <pc:chgData name="Lines, Todd" userId="afaf7c3a-e8aa-4568-882a-02ad8f9e19b0" providerId="ADAL" clId="{9226894B-D966-4C45-8F2A-C379C112EBA4}" dt="2025-04-30T22:48:46.662" v="30"/>
        <pc:sldMkLst>
          <pc:docMk/>
          <pc:sldMk cId="3714047851" sldId="380"/>
        </pc:sldMkLst>
      </pc:sldChg>
      <pc:sldChg chg="modSp add mod">
        <pc:chgData name="Lines, Todd" userId="afaf7c3a-e8aa-4568-882a-02ad8f9e19b0" providerId="ADAL" clId="{9226894B-D966-4C45-8F2A-C379C112EBA4}" dt="2025-04-30T22:48:46.709" v="31" actId="27636"/>
        <pc:sldMkLst>
          <pc:docMk/>
          <pc:sldMk cId="3486709183" sldId="381"/>
        </pc:sldMkLst>
        <pc:spChg chg="mod">
          <ac:chgData name="Lines, Todd" userId="afaf7c3a-e8aa-4568-882a-02ad8f9e19b0" providerId="ADAL" clId="{9226894B-D966-4C45-8F2A-C379C112EBA4}" dt="2025-04-30T22:48:46.709" v="31" actId="27636"/>
          <ac:spMkLst>
            <pc:docMk/>
            <pc:sldMk cId="3486709183" sldId="381"/>
            <ac:spMk id="30723" creationId="{00000000-0000-0000-0000-000000000000}"/>
          </ac:spMkLst>
        </pc:spChg>
      </pc:sldChg>
      <pc:sldChg chg="add">
        <pc:chgData name="Lines, Todd" userId="afaf7c3a-e8aa-4568-882a-02ad8f9e19b0" providerId="ADAL" clId="{9226894B-D966-4C45-8F2A-C379C112EBA4}" dt="2025-04-30T22:48:46.662" v="30"/>
        <pc:sldMkLst>
          <pc:docMk/>
          <pc:sldMk cId="2216479661" sldId="382"/>
        </pc:sldMkLst>
      </pc:sldChg>
      <pc:sldChg chg="add">
        <pc:chgData name="Lines, Todd" userId="afaf7c3a-e8aa-4568-882a-02ad8f9e19b0" providerId="ADAL" clId="{9226894B-D966-4C45-8F2A-C379C112EBA4}" dt="2025-04-30T22:48:46.662" v="30"/>
        <pc:sldMkLst>
          <pc:docMk/>
          <pc:sldMk cId="0" sldId="383"/>
        </pc:sldMkLst>
      </pc:sldChg>
      <pc:sldChg chg="add">
        <pc:chgData name="Lines, Todd" userId="afaf7c3a-e8aa-4568-882a-02ad8f9e19b0" providerId="ADAL" clId="{9226894B-D966-4C45-8F2A-C379C112EBA4}" dt="2025-04-30T22:48:46.662" v="30"/>
        <pc:sldMkLst>
          <pc:docMk/>
          <pc:sldMk cId="0" sldId="384"/>
        </pc:sldMkLst>
      </pc:sldChg>
    </pc:docChg>
  </pc:docChgLst>
  <pc:docChgLst>
    <pc:chgData name="Lines, Todd" userId="afaf7c3a-e8aa-4568-882a-02ad8f9e19b0" providerId="ADAL" clId="{A0126DAF-35B2-494B-87B4-D3FC4A7B6EA9}"/>
    <pc:docChg chg="undo custSel addSld modSld">
      <pc:chgData name="Lines, Todd" userId="afaf7c3a-e8aa-4568-882a-02ad8f9e19b0" providerId="ADAL" clId="{A0126DAF-35B2-494B-87B4-D3FC4A7B6EA9}" dt="2019-05-30T18:19:49.406" v="83"/>
      <pc:docMkLst>
        <pc:docMk/>
      </pc:docMkLst>
      <pc:sldChg chg="addSp delSp modSp add">
        <pc:chgData name="Lines, Todd" userId="afaf7c3a-e8aa-4568-882a-02ad8f9e19b0" providerId="ADAL" clId="{A0126DAF-35B2-494B-87B4-D3FC4A7B6EA9}" dt="2019-05-30T18:19:49.406" v="83"/>
        <pc:sldMkLst>
          <pc:docMk/>
          <pc:sldMk cId="3143524157" sldId="3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1B31DA-A606-469E-A781-20BD1F61E321}" type="datetimeFigureOut">
              <a:rPr lang="en-US" smtClean="0"/>
              <a:t>4/30/2025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F0770-3903-4F5E-8AED-F818D628725F}" type="slidenum">
              <a:rPr lang="en-US" smtClean="0"/>
              <a:t>‹#›</a:t>
            </a:fld>
            <a:endParaRPr lang="en-US"/>
          </a:p>
        </p:txBody>
      </p:sp>
    </p:spTree>
    <p:extLst>
      <p:ext uri="{BB962C8B-B14F-4D97-AF65-F5344CB8AC3E}">
        <p14:creationId xmlns:p14="http://schemas.microsoft.com/office/powerpoint/2010/main" val="721092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6B2F98B-7E2E-4CBF-AB70-34620DF85441}" type="slidenum">
              <a:rPr lang="en-US" smtClean="0"/>
              <a:pPr/>
              <a:t>38</a:t>
            </a:fld>
            <a:endParaRPr lang="en-US"/>
          </a:p>
        </p:txBody>
      </p:sp>
    </p:spTree>
    <p:extLst>
      <p:ext uri="{BB962C8B-B14F-4D97-AF65-F5344CB8AC3E}">
        <p14:creationId xmlns:p14="http://schemas.microsoft.com/office/powerpoint/2010/main" val="113738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C761B540-B85A-48EC-9EF6-9AE02BDF169E}" type="slidenum">
              <a:rPr lang="en-US" smtClean="0"/>
              <a:pPr/>
              <a:t>59</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custDataLst>
              <p:tags r:id="rId1"/>
            </p:custDataLst>
          </p:nvPr>
        </p:nvSpPr>
        <p:spPr>
          <a:noFill/>
          <a:ln/>
        </p:spPr>
        <p:txBody>
          <a:bodyPr/>
          <a:lstStyle/>
          <a:p>
            <a:r>
              <a:rPr lang="en-US"/>
              <a:t>neuro4e-fig-11-02-0.jpg</a:t>
            </a:r>
            <a:br>
              <a:rPr lang="en-US"/>
            </a:br>
            <a:endParaRPr lang="en-US"/>
          </a:p>
        </p:txBody>
      </p:sp>
    </p:spTree>
    <p:extLst>
      <p:ext uri="{BB962C8B-B14F-4D97-AF65-F5344CB8AC3E}">
        <p14:creationId xmlns:p14="http://schemas.microsoft.com/office/powerpoint/2010/main" val="3048020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F9BA69C-0CAC-4F69-8A3E-75C9C4CFA572}" type="slidenum">
              <a:rPr lang="en-US" smtClean="0"/>
              <a:pPr/>
              <a:t>62</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custDataLst>
              <p:tags r:id="rId1"/>
            </p:custDataLst>
          </p:nvPr>
        </p:nvSpPr>
        <p:spPr>
          <a:noFill/>
          <a:ln/>
        </p:spPr>
        <p:txBody>
          <a:bodyPr/>
          <a:lstStyle/>
          <a:p>
            <a:r>
              <a:rPr lang="en-US"/>
              <a:t>neuro4e-box-11-a(2)-0.jpg</a:t>
            </a:r>
            <a:br>
              <a:rPr lang="en-US"/>
            </a:br>
            <a:endParaRPr lang="en-US"/>
          </a:p>
        </p:txBody>
      </p:sp>
    </p:spTree>
    <p:extLst>
      <p:ext uri="{BB962C8B-B14F-4D97-AF65-F5344CB8AC3E}">
        <p14:creationId xmlns:p14="http://schemas.microsoft.com/office/powerpoint/2010/main" val="3595863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4D0358-3329-469A-BCA1-D8D8893B4564}" type="slidenum">
              <a:rPr lang="en-US" smtClean="0"/>
              <a:pPr/>
              <a:t>122</a:t>
            </a:fld>
            <a:endParaRPr lang="en-US"/>
          </a:p>
        </p:txBody>
      </p:sp>
    </p:spTree>
    <p:extLst>
      <p:ext uri="{BB962C8B-B14F-4D97-AF65-F5344CB8AC3E}">
        <p14:creationId xmlns:p14="http://schemas.microsoft.com/office/powerpoint/2010/main" val="77650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3E23C2-FDAC-4053-B5AB-27AC865DD20C}"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272677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E23C2-FDAC-4053-B5AB-27AC865DD20C}"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3361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E23C2-FDAC-4053-B5AB-27AC865DD20C}"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1130048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6360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25963"/>
          </a:xfrm>
        </p:spPr>
        <p:txBody>
          <a:bodyPr/>
          <a:lstStyle/>
          <a:p>
            <a:endParaRPr lang="en-US"/>
          </a:p>
        </p:txBody>
      </p:sp>
      <p:sp>
        <p:nvSpPr>
          <p:cNvPr id="5" name="Date Placeholder 4"/>
          <p:cNvSpPr>
            <a:spLocks noGrp="1"/>
          </p:cNvSpPr>
          <p:nvPr>
            <p:ph type="dt" sz="half" idx="10"/>
          </p:nvPr>
        </p:nvSpPr>
        <p:spPr>
          <a:xfrm>
            <a:off x="609600" y="6245225"/>
            <a:ext cx="2844800" cy="476250"/>
          </a:xfrm>
        </p:spPr>
        <p:txBody>
          <a:bodyPr/>
          <a:lstStyle>
            <a:lvl1pPr>
              <a:defRPr/>
            </a:lvl1pPr>
          </a:lstStyle>
          <a:p>
            <a:r>
              <a:rPr lang="en-US"/>
              <a:t>Fall 2007</a:t>
            </a:r>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2AA56286-A981-4095-9D47-F7358FA48D06}" type="slidenum">
              <a:rPr lang="en-US"/>
              <a:pPr/>
              <a:t>‹#›</a:t>
            </a:fld>
            <a:endParaRPr lang="en-US"/>
          </a:p>
        </p:txBody>
      </p:sp>
    </p:spTree>
    <p:extLst>
      <p:ext uri="{BB962C8B-B14F-4D97-AF65-F5344CB8AC3E}">
        <p14:creationId xmlns:p14="http://schemas.microsoft.com/office/powerpoint/2010/main" val="1332643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133600" y="0"/>
            <a:ext cx="8636000" cy="1143000"/>
          </a:xfrm>
        </p:spPr>
        <p:txBody>
          <a:bodyPr/>
          <a:lstStyle/>
          <a:p>
            <a:r>
              <a:rPr lang="en-US"/>
              <a:t>Click to edit Master title style</a:t>
            </a:r>
          </a:p>
        </p:txBody>
      </p:sp>
      <p:sp>
        <p:nvSpPr>
          <p:cNvPr id="3" name="Content Placeholder 2"/>
          <p:cNvSpPr>
            <a:spLocks noGrp="1"/>
          </p:cNvSpPr>
          <p:nvPr>
            <p:ph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245225"/>
            <a:ext cx="2844800" cy="476250"/>
          </a:xfrm>
        </p:spPr>
        <p:txBody>
          <a:bodyPr/>
          <a:lstStyle>
            <a:lvl1pPr>
              <a:defRPr/>
            </a:lvl1pPr>
          </a:lstStyle>
          <a:p>
            <a:r>
              <a:rPr lang="en-US"/>
              <a:t>Fall 2007</a:t>
            </a:r>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E8051507-2082-4027-AA11-2A33056B7344}" type="slidenum">
              <a:rPr lang="en-US"/>
              <a:pPr/>
              <a:t>‹#›</a:t>
            </a:fld>
            <a:endParaRPr lang="en-US"/>
          </a:p>
        </p:txBody>
      </p:sp>
    </p:spTree>
    <p:extLst>
      <p:ext uri="{BB962C8B-B14F-4D97-AF65-F5344CB8AC3E}">
        <p14:creationId xmlns:p14="http://schemas.microsoft.com/office/powerpoint/2010/main" val="88503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3E23C2-FDAC-4053-B5AB-27AC865DD20C}"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3846472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3E23C2-FDAC-4053-B5AB-27AC865DD20C}" type="datetimeFigureOut">
              <a:rPr lang="en-US" smtClean="0"/>
              <a:t>4/30/2025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3307463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3E23C2-FDAC-4053-B5AB-27AC865DD20C}"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429418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3E23C2-FDAC-4053-B5AB-27AC865DD20C}" type="datetimeFigureOut">
              <a:rPr lang="en-US" smtClean="0"/>
              <a:t>4/30/2025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350562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3E23C2-FDAC-4053-B5AB-27AC865DD20C}" type="datetimeFigureOut">
              <a:rPr lang="en-US" smtClean="0"/>
              <a:t>4/30/2025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1686356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E23C2-FDAC-4053-B5AB-27AC865DD20C}" type="datetimeFigureOut">
              <a:rPr lang="en-US" smtClean="0"/>
              <a:t>4/30/2025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1494852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3E23C2-FDAC-4053-B5AB-27AC865DD20C}"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185733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3E23C2-FDAC-4053-B5AB-27AC865DD20C}" type="datetimeFigureOut">
              <a:rPr lang="en-US" smtClean="0"/>
              <a:t>4/30/2025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F7C155-2CA0-4B05-98B8-70465FDD8327}" type="slidenum">
              <a:rPr lang="en-US" smtClean="0"/>
              <a:t>‹#›</a:t>
            </a:fld>
            <a:endParaRPr lang="en-US"/>
          </a:p>
        </p:txBody>
      </p:sp>
    </p:spTree>
    <p:extLst>
      <p:ext uri="{BB962C8B-B14F-4D97-AF65-F5344CB8AC3E}">
        <p14:creationId xmlns:p14="http://schemas.microsoft.com/office/powerpoint/2010/main" val="359614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3E23C2-FDAC-4053-B5AB-27AC865DD20C}" type="datetimeFigureOut">
              <a:rPr lang="en-US" smtClean="0"/>
              <a:t>4/30/2025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7C155-2CA0-4B05-98B8-70465FDD8327}" type="slidenum">
              <a:rPr lang="en-US" smtClean="0"/>
              <a:t>‹#›</a:t>
            </a:fld>
            <a:endParaRPr lang="en-US"/>
          </a:p>
        </p:txBody>
      </p:sp>
    </p:spTree>
    <p:extLst>
      <p:ext uri="{BB962C8B-B14F-4D97-AF65-F5344CB8AC3E}">
        <p14:creationId xmlns:p14="http://schemas.microsoft.com/office/powerpoint/2010/main" val="2410873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4.bin"/><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8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CA05-901B-74B9-7C71-BDC7FC871600}"/>
              </a:ext>
            </a:extLst>
          </p:cNvPr>
          <p:cNvSpPr>
            <a:spLocks noGrp="1"/>
          </p:cNvSpPr>
          <p:nvPr>
            <p:ph type="ctrTitle"/>
          </p:nvPr>
        </p:nvSpPr>
        <p:spPr/>
        <p:txBody>
          <a:bodyPr/>
          <a:lstStyle/>
          <a:p>
            <a:r>
              <a:rPr lang="en-US" dirty="0"/>
              <a:t>Lecture 17</a:t>
            </a:r>
          </a:p>
        </p:txBody>
      </p:sp>
      <p:sp>
        <p:nvSpPr>
          <p:cNvPr id="3" name="Subtitle 2">
            <a:extLst>
              <a:ext uri="{FF2B5EF4-FFF2-40B4-BE49-F238E27FC236}">
                <a16:creationId xmlns:a16="http://schemas.microsoft.com/office/drawing/2014/main" id="{9DD440F5-D2B9-77B9-5634-78DEF5B9E7C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747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1519237" y="755650"/>
            <a:ext cx="9153526" cy="5353050"/>
          </a:xfrm>
          <a:prstGeom prst="rect">
            <a:avLst/>
          </a:prstGeom>
          <a:noFill/>
          <a:ln w="9525">
            <a:noFill/>
            <a:miter lim="800000"/>
            <a:headEnd/>
            <a:tailEnd/>
          </a:ln>
          <a:effectLst/>
        </p:spPr>
      </p:pic>
    </p:spTree>
    <p:extLst>
      <p:ext uri="{BB962C8B-B14F-4D97-AF65-F5344CB8AC3E}">
        <p14:creationId xmlns:p14="http://schemas.microsoft.com/office/powerpoint/2010/main" val="41042931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4" y="1566864"/>
            <a:ext cx="612457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35444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4" y="1566864"/>
            <a:ext cx="612457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5596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Fall 2007</a:t>
            </a:r>
          </a:p>
        </p:txBody>
      </p:sp>
      <p:sp>
        <p:nvSpPr>
          <p:cNvPr id="5" name="Footer Placeholder 4"/>
          <p:cNvSpPr>
            <a:spLocks noGrp="1"/>
          </p:cNvSpPr>
          <p:nvPr>
            <p:ph type="ftr" sz="quarter" idx="11"/>
          </p:nvPr>
        </p:nvSpPr>
        <p:spPr/>
        <p:txBody>
          <a:bodyPr/>
          <a:lstStyle/>
          <a:p>
            <a:r>
              <a:rPr lang="en-US"/>
              <a:t>R. Todd Lines</a:t>
            </a:r>
          </a:p>
        </p:txBody>
      </p:sp>
      <p:sp>
        <p:nvSpPr>
          <p:cNvPr id="350210" name="Rectangle 2"/>
          <p:cNvSpPr>
            <a:spLocks noGrp="1" noChangeArrowheads="1"/>
          </p:cNvSpPr>
          <p:nvPr>
            <p:ph type="title"/>
          </p:nvPr>
        </p:nvSpPr>
        <p:spPr/>
        <p:txBody>
          <a:bodyPr/>
          <a:lstStyle/>
          <a:p>
            <a:r>
              <a:rPr lang="en-US"/>
              <a:t>Convex Mirrors</a:t>
            </a:r>
          </a:p>
        </p:txBody>
      </p:sp>
      <p:sp>
        <p:nvSpPr>
          <p:cNvPr id="350211" name="Rectangle 3"/>
          <p:cNvSpPr>
            <a:spLocks noGrp="1" noChangeArrowheads="1"/>
          </p:cNvSpPr>
          <p:nvPr>
            <p:ph type="body" idx="1"/>
          </p:nvPr>
        </p:nvSpPr>
        <p:spPr/>
        <p:txBody>
          <a:bodyPr/>
          <a:lstStyle/>
          <a:p>
            <a:pPr>
              <a:lnSpc>
                <a:spcPct val="90000"/>
              </a:lnSpc>
            </a:pPr>
            <a:r>
              <a:rPr lang="en-US"/>
              <a:t>A convex mirror is sometimes called a </a:t>
            </a:r>
            <a:r>
              <a:rPr lang="en-US" b="1"/>
              <a:t>diverging mirror</a:t>
            </a:r>
          </a:p>
          <a:p>
            <a:pPr lvl="1">
              <a:lnSpc>
                <a:spcPct val="90000"/>
              </a:lnSpc>
            </a:pPr>
            <a:r>
              <a:rPr lang="en-US"/>
              <a:t>The light reflects from the outer, convex side</a:t>
            </a:r>
          </a:p>
          <a:p>
            <a:pPr>
              <a:lnSpc>
                <a:spcPct val="90000"/>
              </a:lnSpc>
            </a:pPr>
            <a:r>
              <a:rPr lang="en-US"/>
              <a:t>The rays from any point on the object diverge after reflection as though they were coming from some point behind the mirror </a:t>
            </a:r>
          </a:p>
          <a:p>
            <a:pPr>
              <a:lnSpc>
                <a:spcPct val="90000"/>
              </a:lnSpc>
            </a:pPr>
            <a:r>
              <a:rPr lang="en-US"/>
              <a:t>The image is virtual because the reflected rays only appear to originate at the image point</a:t>
            </a:r>
          </a:p>
        </p:txBody>
      </p:sp>
    </p:spTree>
    <p:extLst>
      <p:ext uri="{BB962C8B-B14F-4D97-AF65-F5344CB8AC3E}">
        <p14:creationId xmlns:p14="http://schemas.microsoft.com/office/powerpoint/2010/main" val="4151075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2819400" y="0"/>
            <a:ext cx="7848600" cy="1143000"/>
          </a:xfrm>
        </p:spPr>
        <p:txBody>
          <a:bodyPr>
            <a:normAutofit/>
          </a:bodyPr>
          <a:lstStyle/>
          <a:p>
            <a:r>
              <a:rPr lang="en-US"/>
              <a:t>Image Formed by a Convex Mirror</a:t>
            </a:r>
          </a:p>
        </p:txBody>
      </p:sp>
      <p:sp>
        <p:nvSpPr>
          <p:cNvPr id="351235" name="Rectangle 3"/>
          <p:cNvSpPr>
            <a:spLocks noGrp="1" noChangeArrowheads="1"/>
          </p:cNvSpPr>
          <p:nvPr>
            <p:ph type="body" sz="half" idx="2"/>
          </p:nvPr>
        </p:nvSpPr>
        <p:spPr>
          <a:xfrm>
            <a:off x="2438400" y="5189090"/>
            <a:ext cx="7772400" cy="1411288"/>
          </a:xfrm>
        </p:spPr>
        <p:txBody>
          <a:bodyPr/>
          <a:lstStyle/>
          <a:p>
            <a:r>
              <a:rPr lang="en-US" dirty="0"/>
              <a:t>In general, the image formed by a convex mirror is upright, virtual, and smaller than the object</a:t>
            </a:r>
          </a:p>
          <a:p>
            <a:endParaRPr lang="en-US" dirty="0"/>
          </a:p>
        </p:txBody>
      </p:sp>
      <p:sp>
        <p:nvSpPr>
          <p:cNvPr id="5" name="Content Placeholder 4"/>
          <p:cNvSpPr>
            <a:spLocks noGrp="1"/>
          </p:cNvSpPr>
          <p:nvPr>
            <p:ph sz="half" idx="1"/>
          </p:nvPr>
        </p:nvSpPr>
        <p:spPr/>
        <p:txBody>
          <a:bodyPr/>
          <a:lstStyle/>
          <a:p>
            <a:endParaRPr lang="en-US"/>
          </a:p>
        </p:txBody>
      </p:sp>
      <p:pic>
        <p:nvPicPr>
          <p:cNvPr id="548868" name="Picture 4"/>
          <p:cNvPicPr>
            <a:picLocks noChangeAspect="1" noChangeArrowheads="1"/>
          </p:cNvPicPr>
          <p:nvPr/>
        </p:nvPicPr>
        <p:blipFill>
          <a:blip r:embed="rId2" cstate="print"/>
          <a:srcRect/>
          <a:stretch>
            <a:fillRect/>
          </a:stretch>
        </p:blipFill>
        <p:spPr bwMode="auto">
          <a:xfrm>
            <a:off x="4111626" y="1868488"/>
            <a:ext cx="3967163" cy="3128962"/>
          </a:xfrm>
          <a:prstGeom prst="rect">
            <a:avLst/>
          </a:prstGeom>
          <a:noFill/>
          <a:ln w="9525">
            <a:noFill/>
            <a:miter lim="800000"/>
            <a:headEnd/>
            <a:tailEnd/>
          </a:ln>
          <a:effectLst/>
        </p:spPr>
      </p:pic>
    </p:spTree>
    <p:extLst>
      <p:ext uri="{BB962C8B-B14F-4D97-AF65-F5344CB8AC3E}">
        <p14:creationId xmlns:p14="http://schemas.microsoft.com/office/powerpoint/2010/main" val="11119954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4339" name="Object 3"/>
          <p:cNvGraphicFramePr>
            <a:graphicFrameLocks noChangeAspect="1"/>
          </p:cNvGraphicFramePr>
          <p:nvPr/>
        </p:nvGraphicFramePr>
        <p:xfrm>
          <a:off x="1524000" y="1036320"/>
          <a:ext cx="9159006" cy="3916680"/>
        </p:xfrm>
        <a:graphic>
          <a:graphicData uri="http://schemas.openxmlformats.org/presentationml/2006/ole">
            <mc:AlternateContent xmlns:mc="http://schemas.openxmlformats.org/markup-compatibility/2006">
              <mc:Choice xmlns:v="urn:schemas-microsoft-com:vml" Requires="v">
                <p:oleObj name="Equation" r:id="rId2" imgW="4343400" imgH="1854200" progId="Equation.3">
                  <p:embed/>
                </p:oleObj>
              </mc:Choice>
              <mc:Fallback>
                <p:oleObj name="Equation" r:id="rId2" imgW="4343400" imgH="1854200" progId="Equation.3">
                  <p:embed/>
                  <p:pic>
                    <p:nvPicPr>
                      <p:cNvPr id="1433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36320"/>
                        <a:ext cx="9159006" cy="3916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562990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1"/>
          <p:cNvPicPr>
            <a:picLocks noChangeAspect="1" noChangeArrowheads="1"/>
          </p:cNvPicPr>
          <p:nvPr/>
        </p:nvPicPr>
        <p:blipFill>
          <a:blip r:embed="rId2" cstate="print"/>
          <a:srcRect/>
          <a:stretch>
            <a:fillRect/>
          </a:stretch>
        </p:blipFill>
        <p:spPr bwMode="auto">
          <a:xfrm>
            <a:off x="2913329" y="2059674"/>
            <a:ext cx="4705350" cy="3062287"/>
          </a:xfrm>
          <a:prstGeom prst="rect">
            <a:avLst/>
          </a:prstGeom>
          <a:noFill/>
          <a:ln w="9525">
            <a:noFill/>
            <a:miter lim="800000"/>
            <a:headEnd/>
            <a:tailEnd/>
          </a:ln>
          <a:effectLst/>
        </p:spPr>
      </p:pic>
      <p:sp>
        <p:nvSpPr>
          <p:cNvPr id="4" name="TextBox 3"/>
          <p:cNvSpPr txBox="1"/>
          <p:nvPr/>
        </p:nvSpPr>
        <p:spPr>
          <a:xfrm>
            <a:off x="4677508" y="2371763"/>
            <a:ext cx="964238" cy="523220"/>
          </a:xfrm>
          <a:prstGeom prst="rect">
            <a:avLst/>
          </a:prstGeom>
          <a:noFill/>
        </p:spPr>
        <p:txBody>
          <a:bodyPr wrap="none" rtlCol="0">
            <a:spAutoFit/>
          </a:bodyPr>
          <a:lstStyle/>
          <a:p>
            <a:r>
              <a:rPr lang="en-US" sz="2800" dirty="0">
                <a:solidFill>
                  <a:srgbClr val="FF0000"/>
                </a:solidFill>
              </a:rPr>
              <a:t>Front</a:t>
            </a:r>
          </a:p>
        </p:txBody>
      </p:sp>
      <p:sp>
        <p:nvSpPr>
          <p:cNvPr id="5" name="TextBox 4"/>
          <p:cNvSpPr txBox="1"/>
          <p:nvPr/>
        </p:nvSpPr>
        <p:spPr>
          <a:xfrm>
            <a:off x="7924801" y="2371763"/>
            <a:ext cx="867545" cy="523220"/>
          </a:xfrm>
          <a:prstGeom prst="rect">
            <a:avLst/>
          </a:prstGeom>
          <a:noFill/>
        </p:spPr>
        <p:txBody>
          <a:bodyPr wrap="none" rtlCol="0">
            <a:spAutoFit/>
          </a:bodyPr>
          <a:lstStyle/>
          <a:p>
            <a:r>
              <a:rPr lang="en-US" sz="2800" dirty="0">
                <a:solidFill>
                  <a:srgbClr val="FF0000"/>
                </a:solidFill>
              </a:rPr>
              <a:t>Back</a:t>
            </a:r>
          </a:p>
        </p:txBody>
      </p:sp>
    </p:spTree>
    <p:extLst>
      <p:ext uri="{BB962C8B-B14F-4D97-AF65-F5344CB8AC3E}">
        <p14:creationId xmlns:p14="http://schemas.microsoft.com/office/powerpoint/2010/main" val="8872138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t>Ray Diagrams</a:t>
            </a:r>
          </a:p>
        </p:txBody>
      </p:sp>
      <p:sp>
        <p:nvSpPr>
          <p:cNvPr id="354307" name="Rectangle 3"/>
          <p:cNvSpPr>
            <a:spLocks noGrp="1" noChangeArrowheads="1"/>
          </p:cNvSpPr>
          <p:nvPr>
            <p:ph type="body" idx="1"/>
          </p:nvPr>
        </p:nvSpPr>
        <p:spPr/>
        <p:txBody>
          <a:bodyPr/>
          <a:lstStyle/>
          <a:p>
            <a:r>
              <a:rPr lang="en-US"/>
              <a:t>A </a:t>
            </a:r>
            <a:r>
              <a:rPr lang="en-US" i="1"/>
              <a:t>ray diagram</a:t>
            </a:r>
            <a:r>
              <a:rPr lang="en-US"/>
              <a:t> can be used to determine the position and size of an image</a:t>
            </a:r>
          </a:p>
          <a:p>
            <a:r>
              <a:rPr lang="en-US"/>
              <a:t>They are graphical constructions which reveal the nature of the image</a:t>
            </a:r>
          </a:p>
          <a:p>
            <a:r>
              <a:rPr lang="en-US"/>
              <a:t>They can also be used to check the parameters calculated from the mirror and magnification equations</a:t>
            </a:r>
          </a:p>
        </p:txBody>
      </p:sp>
    </p:spTree>
    <p:extLst>
      <p:ext uri="{BB962C8B-B14F-4D97-AF65-F5344CB8AC3E}">
        <p14:creationId xmlns:p14="http://schemas.microsoft.com/office/powerpoint/2010/main" val="28623439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p:txBody>
          <a:bodyPr/>
          <a:lstStyle/>
          <a:p>
            <a:r>
              <a:rPr lang="en-US"/>
              <a:t>Drawing a Ray Diagram</a:t>
            </a:r>
          </a:p>
        </p:txBody>
      </p:sp>
      <p:sp>
        <p:nvSpPr>
          <p:cNvPr id="355331" name="Rectangle 3"/>
          <p:cNvSpPr>
            <a:spLocks noGrp="1" noChangeArrowheads="1"/>
          </p:cNvSpPr>
          <p:nvPr>
            <p:ph type="body" idx="1"/>
          </p:nvPr>
        </p:nvSpPr>
        <p:spPr/>
        <p:txBody>
          <a:bodyPr/>
          <a:lstStyle/>
          <a:p>
            <a:r>
              <a:rPr lang="en-US"/>
              <a:t>To draw a ray diagram, you need to know:</a:t>
            </a:r>
          </a:p>
          <a:p>
            <a:pPr lvl="1"/>
            <a:r>
              <a:rPr lang="en-US"/>
              <a:t>The position of the object</a:t>
            </a:r>
          </a:p>
          <a:p>
            <a:pPr lvl="1"/>
            <a:r>
              <a:rPr lang="en-US"/>
              <a:t>The locations of the focal point and the center of curvature</a:t>
            </a:r>
          </a:p>
          <a:p>
            <a:r>
              <a:rPr lang="en-US"/>
              <a:t>Three rays are drawn</a:t>
            </a:r>
          </a:p>
          <a:p>
            <a:pPr lvl="1"/>
            <a:r>
              <a:rPr lang="en-US"/>
              <a:t>They all start from the same position on the object</a:t>
            </a:r>
          </a:p>
          <a:p>
            <a:r>
              <a:rPr lang="en-US"/>
              <a:t>The intersection of any two of the rays at a point locates the image</a:t>
            </a:r>
          </a:p>
          <a:p>
            <a:pPr lvl="1"/>
            <a:r>
              <a:rPr lang="en-US"/>
              <a:t>The third ray serves as a check of the construction</a:t>
            </a:r>
          </a:p>
        </p:txBody>
      </p:sp>
    </p:spTree>
    <p:extLst>
      <p:ext uri="{BB962C8B-B14F-4D97-AF65-F5344CB8AC3E}">
        <p14:creationId xmlns:p14="http://schemas.microsoft.com/office/powerpoint/2010/main" val="20526571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2819400" y="0"/>
            <a:ext cx="7848600" cy="1143000"/>
          </a:xfrm>
        </p:spPr>
        <p:txBody>
          <a:bodyPr/>
          <a:lstStyle/>
          <a:p>
            <a:r>
              <a:rPr lang="en-US"/>
              <a:t>Ray Diagram – Concave Mirrors</a:t>
            </a:r>
          </a:p>
        </p:txBody>
      </p:sp>
      <p:sp>
        <p:nvSpPr>
          <p:cNvPr id="356355" name="Rectangle 3"/>
          <p:cNvSpPr>
            <a:spLocks noGrp="1" noChangeArrowheads="1"/>
          </p:cNvSpPr>
          <p:nvPr>
            <p:ph type="body" idx="1"/>
          </p:nvPr>
        </p:nvSpPr>
        <p:spPr>
          <a:xfrm>
            <a:off x="2343854" y="1632082"/>
            <a:ext cx="7772400" cy="4383087"/>
          </a:xfrm>
        </p:spPr>
        <p:txBody>
          <a:bodyPr/>
          <a:lstStyle/>
          <a:p>
            <a:pPr>
              <a:lnSpc>
                <a:spcPct val="90000"/>
              </a:lnSpc>
            </a:pPr>
            <a:r>
              <a:rPr lang="en-US" dirty="0"/>
              <a:t>Ray 1 is drawn from the top of the object parallel to the principal axis and is reflected through the focal point, </a:t>
            </a:r>
            <a:r>
              <a:rPr lang="en-US" i="1" dirty="0"/>
              <a:t>F</a:t>
            </a:r>
          </a:p>
          <a:p>
            <a:pPr>
              <a:lnSpc>
                <a:spcPct val="90000"/>
              </a:lnSpc>
            </a:pPr>
            <a:r>
              <a:rPr lang="en-US" dirty="0"/>
              <a:t>Ray 2 is drawn from the top of the object through the focal point and is reflected parallel to the principal axis</a:t>
            </a:r>
          </a:p>
          <a:p>
            <a:pPr>
              <a:lnSpc>
                <a:spcPct val="90000"/>
              </a:lnSpc>
            </a:pPr>
            <a:r>
              <a:rPr lang="en-US" dirty="0"/>
              <a:t>Ray 3 is drawn through the center of curvature, </a:t>
            </a:r>
            <a:r>
              <a:rPr lang="en-US" i="1" dirty="0"/>
              <a:t>C</a:t>
            </a:r>
            <a:r>
              <a:rPr lang="en-US" dirty="0"/>
              <a:t>, and is reflected back on itself</a:t>
            </a:r>
          </a:p>
        </p:txBody>
      </p:sp>
    </p:spTree>
    <p:extLst>
      <p:ext uri="{BB962C8B-B14F-4D97-AF65-F5344CB8AC3E}">
        <p14:creationId xmlns:p14="http://schemas.microsoft.com/office/powerpoint/2010/main" val="2188119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t>Notes About the Rays</a:t>
            </a:r>
          </a:p>
        </p:txBody>
      </p:sp>
      <p:sp>
        <p:nvSpPr>
          <p:cNvPr id="357379" name="Rectangle 3"/>
          <p:cNvSpPr>
            <a:spLocks noGrp="1" noChangeArrowheads="1"/>
          </p:cNvSpPr>
          <p:nvPr>
            <p:ph type="body" idx="1"/>
          </p:nvPr>
        </p:nvSpPr>
        <p:spPr/>
        <p:txBody>
          <a:bodyPr/>
          <a:lstStyle/>
          <a:p>
            <a:r>
              <a:rPr lang="en-US"/>
              <a:t>The rays actually go in all directions from the object</a:t>
            </a:r>
          </a:p>
          <a:p>
            <a:r>
              <a:rPr lang="en-US"/>
              <a:t>The three rays were chosen for their ease of construction</a:t>
            </a:r>
          </a:p>
          <a:p>
            <a:r>
              <a:rPr lang="en-US"/>
              <a:t>The image point obtained by the ray diagram must agree with the value of </a:t>
            </a:r>
            <a:r>
              <a:rPr lang="en-US" i="1"/>
              <a:t>q</a:t>
            </a:r>
            <a:r>
              <a:rPr lang="en-US"/>
              <a:t> calculated from the mirror equation</a:t>
            </a:r>
          </a:p>
        </p:txBody>
      </p:sp>
    </p:spTree>
    <p:extLst>
      <p:ext uri="{BB962C8B-B14F-4D97-AF65-F5344CB8AC3E}">
        <p14:creationId xmlns:p14="http://schemas.microsoft.com/office/powerpoint/2010/main" val="2052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6" name="Picture 4"/>
          <p:cNvPicPr>
            <a:picLocks noChangeAspect="1" noChangeArrowheads="1"/>
          </p:cNvPicPr>
          <p:nvPr/>
        </p:nvPicPr>
        <p:blipFill>
          <a:blip r:embed="rId2" cstate="print"/>
          <a:srcRect/>
          <a:stretch>
            <a:fillRect/>
          </a:stretch>
        </p:blipFill>
        <p:spPr bwMode="auto">
          <a:xfrm>
            <a:off x="1519237" y="755650"/>
            <a:ext cx="9153526" cy="5353050"/>
          </a:xfrm>
          <a:prstGeom prst="rect">
            <a:avLst/>
          </a:prstGeom>
          <a:noFill/>
          <a:ln w="9525">
            <a:noFill/>
            <a:miter lim="800000"/>
            <a:headEnd/>
            <a:tailEnd/>
          </a:ln>
          <a:effectLst/>
        </p:spPr>
      </p:pic>
    </p:spTree>
    <p:extLst>
      <p:ext uri="{BB962C8B-B14F-4D97-AF65-F5344CB8AC3E}">
        <p14:creationId xmlns:p14="http://schemas.microsoft.com/office/powerpoint/2010/main" val="35705692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a:xfrm>
            <a:off x="2667000" y="0"/>
            <a:ext cx="8001000" cy="1143000"/>
          </a:xfrm>
        </p:spPr>
        <p:txBody>
          <a:bodyPr/>
          <a:lstStyle/>
          <a:p>
            <a:r>
              <a:rPr lang="en-US" sz="3200" dirty="0"/>
              <a:t>Ray Diagram for a Concave Mirror, </a:t>
            </a:r>
            <a:r>
              <a:rPr lang="en-US" sz="3200" i="1" dirty="0"/>
              <a:t>s</a:t>
            </a:r>
            <a:r>
              <a:rPr lang="en-US" sz="3200" dirty="0"/>
              <a:t> &gt; </a:t>
            </a:r>
            <a:r>
              <a:rPr lang="en-US" sz="3200" i="1" dirty="0"/>
              <a:t>R</a:t>
            </a:r>
          </a:p>
        </p:txBody>
      </p:sp>
      <p:sp>
        <p:nvSpPr>
          <p:cNvPr id="358403" name="Rectangle 3"/>
          <p:cNvSpPr>
            <a:spLocks noGrp="1" noChangeArrowheads="1"/>
          </p:cNvSpPr>
          <p:nvPr>
            <p:ph type="body" sz="half" idx="2"/>
          </p:nvPr>
        </p:nvSpPr>
        <p:spPr>
          <a:xfrm>
            <a:off x="1552575" y="4530150"/>
            <a:ext cx="9144000" cy="1981200"/>
          </a:xfrm>
        </p:spPr>
        <p:txBody>
          <a:bodyPr>
            <a:normAutofit lnSpcReduction="10000"/>
          </a:bodyPr>
          <a:lstStyle/>
          <a:p>
            <a:pPr>
              <a:lnSpc>
                <a:spcPct val="90000"/>
              </a:lnSpc>
            </a:pPr>
            <a:r>
              <a:rPr lang="en-US" sz="2400"/>
              <a:t>The center of curvature is between the object and the  concave mirror surface</a:t>
            </a:r>
          </a:p>
          <a:p>
            <a:pPr>
              <a:lnSpc>
                <a:spcPct val="90000"/>
              </a:lnSpc>
            </a:pPr>
            <a:r>
              <a:rPr lang="en-US" sz="2400"/>
              <a:t>The image is real</a:t>
            </a:r>
          </a:p>
          <a:p>
            <a:pPr>
              <a:lnSpc>
                <a:spcPct val="90000"/>
              </a:lnSpc>
            </a:pPr>
            <a:r>
              <a:rPr lang="en-US" sz="2400"/>
              <a:t>The image is inverted</a:t>
            </a:r>
          </a:p>
          <a:p>
            <a:pPr>
              <a:lnSpc>
                <a:spcPct val="90000"/>
              </a:lnSpc>
            </a:pPr>
            <a:r>
              <a:rPr lang="en-US" sz="2400"/>
              <a:t>The image is smaller than the object (reduced)</a:t>
            </a:r>
          </a:p>
        </p:txBody>
      </p:sp>
      <p:pic>
        <p:nvPicPr>
          <p:cNvPr id="19458" name="Picture 2"/>
          <p:cNvPicPr>
            <a:picLocks noChangeAspect="1" noChangeArrowheads="1"/>
          </p:cNvPicPr>
          <p:nvPr/>
        </p:nvPicPr>
        <p:blipFill>
          <a:blip r:embed="rId2" cstate="print"/>
          <a:srcRect/>
          <a:stretch>
            <a:fillRect/>
          </a:stretch>
        </p:blipFill>
        <p:spPr bwMode="auto">
          <a:xfrm>
            <a:off x="4095323" y="1152288"/>
            <a:ext cx="4320796" cy="2740328"/>
          </a:xfrm>
          <a:prstGeom prst="rect">
            <a:avLst/>
          </a:prstGeom>
          <a:noFill/>
          <a:ln w="9525">
            <a:noFill/>
            <a:miter lim="800000"/>
            <a:headEnd/>
            <a:tailEnd/>
          </a:ln>
          <a:effectLst/>
        </p:spPr>
      </p:pic>
    </p:spTree>
    <p:extLst>
      <p:ext uri="{BB962C8B-B14F-4D97-AF65-F5344CB8AC3E}">
        <p14:creationId xmlns:p14="http://schemas.microsoft.com/office/powerpoint/2010/main" val="12149235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2590800" y="0"/>
            <a:ext cx="8077200" cy="1143000"/>
          </a:xfrm>
        </p:spPr>
        <p:txBody>
          <a:bodyPr/>
          <a:lstStyle/>
          <a:p>
            <a:r>
              <a:rPr lang="en-US" sz="3200" dirty="0"/>
              <a:t>Ray Diagram for a Concave Mirror, </a:t>
            </a:r>
            <a:r>
              <a:rPr lang="en-US" sz="3200" i="1" dirty="0"/>
              <a:t>s</a:t>
            </a:r>
            <a:r>
              <a:rPr lang="en-US" sz="3200" dirty="0"/>
              <a:t> &lt; </a:t>
            </a:r>
            <a:r>
              <a:rPr lang="en-US" sz="3200" i="1" dirty="0"/>
              <a:t>f</a:t>
            </a:r>
          </a:p>
        </p:txBody>
      </p:sp>
      <p:sp>
        <p:nvSpPr>
          <p:cNvPr id="359427" name="Rectangle 3"/>
          <p:cNvSpPr>
            <a:spLocks noGrp="1" noChangeArrowheads="1"/>
          </p:cNvSpPr>
          <p:nvPr>
            <p:ph type="body" sz="half" idx="2"/>
          </p:nvPr>
        </p:nvSpPr>
        <p:spPr>
          <a:xfrm>
            <a:off x="1524000" y="4572000"/>
            <a:ext cx="9144000" cy="1981200"/>
          </a:xfrm>
        </p:spPr>
        <p:txBody>
          <a:bodyPr/>
          <a:lstStyle/>
          <a:p>
            <a:r>
              <a:rPr lang="en-US" sz="2400" dirty="0"/>
              <a:t>The object is between the mirror surface and the focal point</a:t>
            </a:r>
          </a:p>
          <a:p>
            <a:r>
              <a:rPr lang="en-US" sz="2400" dirty="0"/>
              <a:t>The image is virtual</a:t>
            </a:r>
          </a:p>
          <a:p>
            <a:r>
              <a:rPr lang="en-US" sz="2400" dirty="0"/>
              <a:t>The image is upright</a:t>
            </a:r>
          </a:p>
          <a:p>
            <a:r>
              <a:rPr lang="en-US" sz="2400" dirty="0"/>
              <a:t>The image is larger than the object (enlarged)</a:t>
            </a:r>
          </a:p>
        </p:txBody>
      </p:sp>
      <p:pic>
        <p:nvPicPr>
          <p:cNvPr id="20482" name="Picture 2"/>
          <p:cNvPicPr>
            <a:picLocks noChangeAspect="1" noChangeArrowheads="1"/>
          </p:cNvPicPr>
          <p:nvPr/>
        </p:nvPicPr>
        <p:blipFill>
          <a:blip r:embed="rId2" cstate="print"/>
          <a:srcRect/>
          <a:stretch>
            <a:fillRect/>
          </a:stretch>
        </p:blipFill>
        <p:spPr bwMode="auto">
          <a:xfrm>
            <a:off x="3523682" y="1138640"/>
            <a:ext cx="4674074" cy="2904410"/>
          </a:xfrm>
          <a:prstGeom prst="rect">
            <a:avLst/>
          </a:prstGeom>
          <a:noFill/>
          <a:ln w="9525">
            <a:noFill/>
            <a:miter lim="800000"/>
            <a:headEnd/>
            <a:tailEnd/>
          </a:ln>
          <a:effectLst/>
        </p:spPr>
      </p:pic>
    </p:spTree>
    <p:extLst>
      <p:ext uri="{BB962C8B-B14F-4D97-AF65-F5344CB8AC3E}">
        <p14:creationId xmlns:p14="http://schemas.microsoft.com/office/powerpoint/2010/main" val="2456680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2590800" y="0"/>
            <a:ext cx="8077200" cy="1143000"/>
          </a:xfrm>
        </p:spPr>
        <p:txBody>
          <a:bodyPr/>
          <a:lstStyle/>
          <a:p>
            <a:r>
              <a:rPr lang="en-US" sz="2800"/>
              <a:t>The Rays in a Ray Diagram – Convex Mirrors</a:t>
            </a:r>
          </a:p>
        </p:txBody>
      </p:sp>
      <p:sp>
        <p:nvSpPr>
          <p:cNvPr id="360451" name="Rectangle 3"/>
          <p:cNvSpPr>
            <a:spLocks noGrp="1" noChangeArrowheads="1"/>
          </p:cNvSpPr>
          <p:nvPr>
            <p:ph type="body" idx="1"/>
          </p:nvPr>
        </p:nvSpPr>
        <p:spPr>
          <a:xfrm>
            <a:off x="2575810" y="1656413"/>
            <a:ext cx="7772400" cy="4383088"/>
          </a:xfrm>
        </p:spPr>
        <p:txBody>
          <a:bodyPr/>
          <a:lstStyle/>
          <a:p>
            <a:pPr>
              <a:lnSpc>
                <a:spcPct val="90000"/>
              </a:lnSpc>
            </a:pPr>
            <a:r>
              <a:rPr lang="en-US" dirty="0"/>
              <a:t>Ray 1 is drawn from the top of the object parallel to the principal axis and is reflected away from the focal point, </a:t>
            </a:r>
            <a:r>
              <a:rPr lang="en-US" i="1" dirty="0"/>
              <a:t>F</a:t>
            </a:r>
          </a:p>
          <a:p>
            <a:pPr>
              <a:lnSpc>
                <a:spcPct val="90000"/>
              </a:lnSpc>
            </a:pPr>
            <a:r>
              <a:rPr lang="en-US" dirty="0"/>
              <a:t>Ray 2 is drawn from the top of the object toward the focal point and is reflected parallel to the principal axis</a:t>
            </a:r>
          </a:p>
          <a:p>
            <a:pPr>
              <a:lnSpc>
                <a:spcPct val="90000"/>
              </a:lnSpc>
            </a:pPr>
            <a:r>
              <a:rPr lang="en-US" dirty="0"/>
              <a:t>Ray 3 is drawn through the center of curvature, </a:t>
            </a:r>
            <a:r>
              <a:rPr lang="en-US" i="1" dirty="0"/>
              <a:t>C</a:t>
            </a:r>
            <a:r>
              <a:rPr lang="en-US" dirty="0"/>
              <a:t>, on the back side of the mirror and is reflected back on itself</a:t>
            </a:r>
          </a:p>
        </p:txBody>
      </p:sp>
    </p:spTree>
    <p:extLst>
      <p:ext uri="{BB962C8B-B14F-4D97-AF65-F5344CB8AC3E}">
        <p14:creationId xmlns:p14="http://schemas.microsoft.com/office/powerpoint/2010/main" val="2669031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3124200" y="0"/>
            <a:ext cx="7334250" cy="1143000"/>
          </a:xfrm>
        </p:spPr>
        <p:txBody>
          <a:bodyPr>
            <a:normAutofit fontScale="90000"/>
          </a:bodyPr>
          <a:lstStyle/>
          <a:p>
            <a:r>
              <a:rPr lang="en-US"/>
              <a:t>Ray Diagram for a Convex Mirror</a:t>
            </a:r>
          </a:p>
        </p:txBody>
      </p:sp>
      <p:sp>
        <p:nvSpPr>
          <p:cNvPr id="361475" name="Rectangle 3"/>
          <p:cNvSpPr>
            <a:spLocks noGrp="1" noChangeArrowheads="1"/>
          </p:cNvSpPr>
          <p:nvPr>
            <p:ph type="body" sz="half" idx="2"/>
          </p:nvPr>
        </p:nvSpPr>
        <p:spPr>
          <a:xfrm>
            <a:off x="2514600" y="4572000"/>
            <a:ext cx="7772400" cy="1981200"/>
          </a:xfrm>
        </p:spPr>
        <p:txBody>
          <a:bodyPr/>
          <a:lstStyle/>
          <a:p>
            <a:r>
              <a:rPr lang="en-US" sz="2400"/>
              <a:t>The object is in front of a convex mirror</a:t>
            </a:r>
          </a:p>
          <a:p>
            <a:r>
              <a:rPr lang="en-US" sz="2400"/>
              <a:t>The image is virtual</a:t>
            </a:r>
          </a:p>
          <a:p>
            <a:r>
              <a:rPr lang="en-US" sz="2400"/>
              <a:t>The image is upright</a:t>
            </a:r>
          </a:p>
          <a:p>
            <a:r>
              <a:rPr lang="en-US" sz="2400"/>
              <a:t>The image is smaller than the object (reduced)</a:t>
            </a:r>
          </a:p>
        </p:txBody>
      </p:sp>
      <p:pic>
        <p:nvPicPr>
          <p:cNvPr id="21506" name="Picture 2"/>
          <p:cNvPicPr>
            <a:picLocks noChangeAspect="1" noChangeArrowheads="1"/>
          </p:cNvPicPr>
          <p:nvPr/>
        </p:nvPicPr>
        <p:blipFill>
          <a:blip r:embed="rId2" cstate="print"/>
          <a:srcRect/>
          <a:stretch>
            <a:fillRect/>
          </a:stretch>
        </p:blipFill>
        <p:spPr bwMode="auto">
          <a:xfrm>
            <a:off x="4183181" y="1092652"/>
            <a:ext cx="3878097" cy="3053444"/>
          </a:xfrm>
          <a:prstGeom prst="rect">
            <a:avLst/>
          </a:prstGeom>
          <a:noFill/>
          <a:ln w="9525">
            <a:noFill/>
            <a:miter lim="800000"/>
            <a:headEnd/>
            <a:tailEnd/>
          </a:ln>
          <a:effectLst/>
        </p:spPr>
      </p:pic>
    </p:spTree>
    <p:extLst>
      <p:ext uri="{BB962C8B-B14F-4D97-AF65-F5344CB8AC3E}">
        <p14:creationId xmlns:p14="http://schemas.microsoft.com/office/powerpoint/2010/main" val="7355920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t>Notes on Images</a:t>
            </a:r>
          </a:p>
        </p:txBody>
      </p:sp>
      <p:sp>
        <p:nvSpPr>
          <p:cNvPr id="363523" name="Rectangle 3"/>
          <p:cNvSpPr>
            <a:spLocks noGrp="1" noChangeArrowheads="1"/>
          </p:cNvSpPr>
          <p:nvPr>
            <p:ph type="body" idx="1"/>
          </p:nvPr>
        </p:nvSpPr>
        <p:spPr/>
        <p:txBody>
          <a:bodyPr>
            <a:normAutofit/>
          </a:bodyPr>
          <a:lstStyle/>
          <a:p>
            <a:pPr>
              <a:lnSpc>
                <a:spcPct val="90000"/>
              </a:lnSpc>
            </a:pPr>
            <a:r>
              <a:rPr lang="en-US"/>
              <a:t>With a concave mirror, the image may be either real or virtual</a:t>
            </a:r>
          </a:p>
          <a:p>
            <a:pPr lvl="1">
              <a:lnSpc>
                <a:spcPct val="90000"/>
              </a:lnSpc>
            </a:pPr>
            <a:r>
              <a:rPr lang="en-US"/>
              <a:t>When the object is outside the focal point, the image is real</a:t>
            </a:r>
          </a:p>
          <a:p>
            <a:pPr lvl="1">
              <a:lnSpc>
                <a:spcPct val="90000"/>
              </a:lnSpc>
            </a:pPr>
            <a:r>
              <a:rPr lang="en-US"/>
              <a:t>When the object is at the focal point, the image is infinitely far away</a:t>
            </a:r>
          </a:p>
          <a:p>
            <a:pPr lvl="1">
              <a:lnSpc>
                <a:spcPct val="90000"/>
              </a:lnSpc>
            </a:pPr>
            <a:r>
              <a:rPr lang="en-US"/>
              <a:t>When the object is between the mirror and the focal point, the image is virtual</a:t>
            </a:r>
          </a:p>
          <a:p>
            <a:pPr>
              <a:lnSpc>
                <a:spcPct val="90000"/>
              </a:lnSpc>
            </a:pPr>
            <a:r>
              <a:rPr lang="en-US"/>
              <a:t>With a convex mirror, the image is always virtual and upright</a:t>
            </a:r>
          </a:p>
          <a:p>
            <a:pPr lvl="1">
              <a:lnSpc>
                <a:spcPct val="90000"/>
              </a:lnSpc>
            </a:pPr>
            <a:r>
              <a:rPr lang="en-US"/>
              <a:t>As the object distance decreases, the virtual image increases in size</a:t>
            </a:r>
          </a:p>
        </p:txBody>
      </p:sp>
    </p:spTree>
    <p:extLst>
      <p:ext uri="{BB962C8B-B14F-4D97-AF65-F5344CB8AC3E}">
        <p14:creationId xmlns:p14="http://schemas.microsoft.com/office/powerpoint/2010/main" val="10645685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33687" y="1443037"/>
            <a:ext cx="6524625" cy="3971925"/>
          </a:xfrm>
          <a:prstGeom prst="rect">
            <a:avLst/>
          </a:prstGeom>
        </p:spPr>
      </p:pic>
    </p:spTree>
    <p:extLst>
      <p:ext uri="{BB962C8B-B14F-4D97-AF65-F5344CB8AC3E}">
        <p14:creationId xmlns:p14="http://schemas.microsoft.com/office/powerpoint/2010/main" val="7581250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6561" name="Picture 1"/>
          <p:cNvPicPr>
            <a:picLocks noChangeAspect="1" noChangeArrowheads="1"/>
          </p:cNvPicPr>
          <p:nvPr/>
        </p:nvPicPr>
        <p:blipFill>
          <a:blip r:embed="rId2" cstate="print"/>
          <a:srcRect/>
          <a:stretch>
            <a:fillRect/>
          </a:stretch>
        </p:blipFill>
        <p:spPr bwMode="auto">
          <a:xfrm>
            <a:off x="4205289" y="1995489"/>
            <a:ext cx="3781425" cy="2867025"/>
          </a:xfrm>
          <a:prstGeom prst="rect">
            <a:avLst/>
          </a:prstGeom>
          <a:noFill/>
          <a:ln w="9525">
            <a:noFill/>
            <a:miter lim="800000"/>
            <a:headEnd/>
            <a:tailEnd/>
          </a:ln>
          <a:effectLst/>
        </p:spPr>
      </p:pic>
    </p:spTree>
    <p:extLst>
      <p:ext uri="{BB962C8B-B14F-4D97-AF65-F5344CB8AC3E}">
        <p14:creationId xmlns:p14="http://schemas.microsoft.com/office/powerpoint/2010/main" val="2614893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pPr eaLnBrk="1" hangingPunct="1"/>
            <a:r>
              <a:rPr lang="en-US" dirty="0"/>
              <a:t>Question 223.17.1</a:t>
            </a:r>
          </a:p>
        </p:txBody>
      </p:sp>
      <p:sp>
        <p:nvSpPr>
          <p:cNvPr id="180228" name="Rectangle 3"/>
          <p:cNvSpPr>
            <a:spLocks noGrp="1" noChangeArrowheads="1"/>
          </p:cNvSpPr>
          <p:nvPr>
            <p:ph idx="1"/>
          </p:nvPr>
        </p:nvSpPr>
        <p:spPr/>
        <p:txBody>
          <a:bodyPr>
            <a:normAutofit/>
          </a:bodyPr>
          <a:lstStyle/>
          <a:p>
            <a:pPr marL="609600" indent="-609600">
              <a:buNone/>
            </a:pPr>
            <a:r>
              <a:rPr lang="en-US" dirty="0"/>
              <a:t>I have two lenses placed next to each other to form an optical system. The focal length of the combined system is…..</a:t>
            </a:r>
          </a:p>
          <a:p>
            <a:pPr marL="609600" indent="-609600">
              <a:buFontTx/>
              <a:buAutoNum type="alphaLcParenR"/>
            </a:pPr>
            <a:r>
              <a:rPr lang="en-US" dirty="0"/>
              <a:t> </a:t>
            </a:r>
          </a:p>
          <a:p>
            <a:pPr marL="609600" indent="-609600">
              <a:buFontTx/>
              <a:buAutoNum type="alphaLcParenR"/>
            </a:pPr>
            <a:r>
              <a:rPr lang="en-US" dirty="0"/>
              <a:t>25cm</a:t>
            </a:r>
          </a:p>
          <a:p>
            <a:pPr marL="609600" indent="-609600">
              <a:buFontTx/>
              <a:buAutoNum type="alphaLcParenR"/>
            </a:pPr>
            <a:r>
              <a:rPr lang="en-US" dirty="0"/>
              <a:t>f</a:t>
            </a:r>
            <a:r>
              <a:rPr lang="en-US" baseline="-25000" dirty="0"/>
              <a:t>1</a:t>
            </a:r>
            <a:r>
              <a:rPr lang="en-US" dirty="0"/>
              <a:t> +f</a:t>
            </a:r>
            <a:r>
              <a:rPr lang="en-US" baseline="-25000" dirty="0"/>
              <a:t>2</a:t>
            </a:r>
            <a:r>
              <a:rPr lang="en-US" dirty="0"/>
              <a:t> </a:t>
            </a:r>
            <a:endParaRPr lang="en-US" baseline="-25000" dirty="0"/>
          </a:p>
          <a:p>
            <a:pPr marL="609600" indent="-609600">
              <a:buFontTx/>
              <a:buAutoNum type="alphaLcParenR"/>
            </a:pPr>
            <a:r>
              <a:rPr lang="en-US" dirty="0"/>
              <a:t>f</a:t>
            </a:r>
            <a:r>
              <a:rPr lang="en-US" baseline="-25000" dirty="0"/>
              <a:t>1</a:t>
            </a:r>
            <a:r>
              <a:rPr lang="en-US" dirty="0"/>
              <a:t> x f</a:t>
            </a:r>
            <a:r>
              <a:rPr lang="en-US" baseline="-25000" dirty="0"/>
              <a:t>2</a:t>
            </a:r>
          </a:p>
          <a:p>
            <a:pPr marL="609600" indent="-609600">
              <a:buFontTx/>
              <a:buAutoNum type="alphaLcParenR"/>
            </a:pPr>
            <a:r>
              <a:rPr lang="en-US" dirty="0"/>
              <a:t>No simple relationship</a:t>
            </a:r>
          </a:p>
        </p:txBody>
      </p:sp>
      <p:sp>
        <p:nvSpPr>
          <p:cNvPr id="180226" name="Slide Number Placeholder 5"/>
          <p:cNvSpPr>
            <a:spLocks noGrp="1"/>
          </p:cNvSpPr>
          <p:nvPr>
            <p:ph type="sldNum" sz="quarter" idx="12"/>
          </p:nvPr>
        </p:nvSpPr>
        <p:spPr>
          <a:noFill/>
        </p:spPr>
        <p:txBody>
          <a:bodyPr/>
          <a:lstStyle/>
          <a:p>
            <a:fld id="{0301146B-F335-4073-85A8-072265A7A279}" type="slidenum">
              <a:rPr lang="en-US" smtClean="0"/>
              <a:pPr/>
              <a:t>117</a:t>
            </a:fld>
            <a:endParaRPr lang="en-US"/>
          </a:p>
        </p:txBody>
      </p:sp>
      <p:sp>
        <p:nvSpPr>
          <p:cNvPr id="336486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64865" name="Object 1"/>
          <p:cNvGraphicFramePr>
            <a:graphicFrameLocks noChangeAspect="1"/>
          </p:cNvGraphicFramePr>
          <p:nvPr/>
        </p:nvGraphicFramePr>
        <p:xfrm>
          <a:off x="2618282" y="3192904"/>
          <a:ext cx="1050644" cy="569626"/>
        </p:xfrm>
        <a:graphic>
          <a:graphicData uri="http://schemas.openxmlformats.org/presentationml/2006/ole">
            <mc:AlternateContent xmlns:mc="http://schemas.openxmlformats.org/markup-compatibility/2006">
              <mc:Choice xmlns:v="urn:schemas-microsoft-com:vml" Requires="v">
                <p:oleObj name="Equation" r:id="rId2" imgW="787400" imgH="431800" progId="Equation.3">
                  <p:embed/>
                </p:oleObj>
              </mc:Choice>
              <mc:Fallback>
                <p:oleObj name="Equation" r:id="rId2" imgW="787400" imgH="431800" progId="Equation.3">
                  <p:embed/>
                  <p:pic>
                    <p:nvPicPr>
                      <p:cNvPr id="336486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282" y="3192904"/>
                        <a:ext cx="1050644" cy="569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9309684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pPr eaLnBrk="1" hangingPunct="1"/>
            <a:r>
              <a:rPr lang="en-US" dirty="0"/>
              <a:t>Question 223.17.2</a:t>
            </a:r>
          </a:p>
        </p:txBody>
      </p:sp>
      <p:sp>
        <p:nvSpPr>
          <p:cNvPr id="180228" name="Rectangle 3"/>
          <p:cNvSpPr>
            <a:spLocks noGrp="1" noChangeArrowheads="1"/>
          </p:cNvSpPr>
          <p:nvPr>
            <p:ph idx="1"/>
          </p:nvPr>
        </p:nvSpPr>
        <p:spPr/>
        <p:txBody>
          <a:bodyPr>
            <a:normAutofit/>
          </a:bodyPr>
          <a:lstStyle/>
          <a:p>
            <a:pPr marL="609600" indent="-609600">
              <a:buNone/>
            </a:pPr>
            <a:r>
              <a:rPr lang="en-US" dirty="0"/>
              <a:t>I have two lenses placed right next to each other. The magnification of the combined system is…..</a:t>
            </a:r>
          </a:p>
          <a:p>
            <a:pPr marL="609600" indent="-609600">
              <a:buFontTx/>
              <a:buAutoNum type="alphaLcParenR"/>
            </a:pPr>
            <a:r>
              <a:rPr lang="en-US" dirty="0"/>
              <a:t> </a:t>
            </a:r>
          </a:p>
          <a:p>
            <a:pPr marL="609600" indent="-609600">
              <a:buFontTx/>
              <a:buAutoNum type="alphaLcParenR"/>
            </a:pPr>
            <a:r>
              <a:rPr lang="en-US" dirty="0"/>
              <a:t>25cm</a:t>
            </a:r>
          </a:p>
          <a:p>
            <a:pPr marL="609600" indent="-609600">
              <a:buFontTx/>
              <a:buAutoNum type="alphaLcParenR"/>
            </a:pPr>
            <a:r>
              <a:rPr lang="en-US" dirty="0"/>
              <a:t>m</a:t>
            </a:r>
            <a:r>
              <a:rPr lang="en-US" baseline="-25000" dirty="0"/>
              <a:t>1</a:t>
            </a:r>
            <a:r>
              <a:rPr lang="en-US" dirty="0"/>
              <a:t> + m</a:t>
            </a:r>
            <a:r>
              <a:rPr lang="en-US" baseline="-25000" dirty="0"/>
              <a:t>2</a:t>
            </a:r>
            <a:r>
              <a:rPr lang="en-US" dirty="0"/>
              <a:t> </a:t>
            </a:r>
            <a:endParaRPr lang="en-US" baseline="-25000" dirty="0"/>
          </a:p>
          <a:p>
            <a:pPr marL="609600" indent="-609600">
              <a:buFontTx/>
              <a:buAutoNum type="alphaLcParenR"/>
            </a:pPr>
            <a:r>
              <a:rPr lang="en-US" dirty="0"/>
              <a:t>m</a:t>
            </a:r>
            <a:r>
              <a:rPr lang="en-US" baseline="-25000" dirty="0"/>
              <a:t>1</a:t>
            </a:r>
            <a:r>
              <a:rPr lang="en-US" dirty="0"/>
              <a:t> x m</a:t>
            </a:r>
            <a:r>
              <a:rPr lang="en-US" baseline="-25000" dirty="0"/>
              <a:t>2</a:t>
            </a:r>
          </a:p>
          <a:p>
            <a:pPr marL="609600" indent="-609600">
              <a:buFontTx/>
              <a:buAutoNum type="alphaLcParenR"/>
            </a:pPr>
            <a:r>
              <a:rPr lang="en-US" dirty="0"/>
              <a:t>No simple relationship</a:t>
            </a:r>
          </a:p>
        </p:txBody>
      </p:sp>
      <p:sp>
        <p:nvSpPr>
          <p:cNvPr id="180226" name="Slide Number Placeholder 5"/>
          <p:cNvSpPr>
            <a:spLocks noGrp="1"/>
          </p:cNvSpPr>
          <p:nvPr>
            <p:ph type="sldNum" sz="quarter" idx="12"/>
          </p:nvPr>
        </p:nvSpPr>
        <p:spPr>
          <a:noFill/>
        </p:spPr>
        <p:txBody>
          <a:bodyPr/>
          <a:lstStyle/>
          <a:p>
            <a:fld id="{0301146B-F335-4073-85A8-072265A7A279}" type="slidenum">
              <a:rPr lang="en-US" smtClean="0"/>
              <a:pPr/>
              <a:t>118</a:t>
            </a:fld>
            <a:endParaRPr lang="en-US"/>
          </a:p>
        </p:txBody>
      </p:sp>
      <p:sp>
        <p:nvSpPr>
          <p:cNvPr id="336486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64865" name="Object 1"/>
          <p:cNvGraphicFramePr>
            <a:graphicFrameLocks noChangeAspect="1"/>
          </p:cNvGraphicFramePr>
          <p:nvPr/>
        </p:nvGraphicFramePr>
        <p:xfrm>
          <a:off x="2576513" y="3192463"/>
          <a:ext cx="1135062" cy="569912"/>
        </p:xfrm>
        <a:graphic>
          <a:graphicData uri="http://schemas.openxmlformats.org/presentationml/2006/ole">
            <mc:AlternateContent xmlns:mc="http://schemas.openxmlformats.org/markup-compatibility/2006">
              <mc:Choice xmlns:v="urn:schemas-microsoft-com:vml" Requires="v">
                <p:oleObj name="Equation" r:id="rId2" imgW="850680" imgH="431640" progId="Equation.3">
                  <p:embed/>
                </p:oleObj>
              </mc:Choice>
              <mc:Fallback>
                <p:oleObj name="Equation" r:id="rId2" imgW="850680" imgH="431640" progId="Equation.3">
                  <p:embed/>
                  <p:pic>
                    <p:nvPicPr>
                      <p:cNvPr id="336486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3192463"/>
                        <a:ext cx="1135062"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47850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pPr eaLnBrk="1" hangingPunct="1"/>
            <a:r>
              <a:rPr lang="en-US" dirty="0"/>
              <a:t>Question 223.17.3</a:t>
            </a:r>
          </a:p>
        </p:txBody>
      </p:sp>
      <p:sp>
        <p:nvSpPr>
          <p:cNvPr id="180228" name="Rectangle 3"/>
          <p:cNvSpPr>
            <a:spLocks noGrp="1" noChangeArrowheads="1"/>
          </p:cNvSpPr>
          <p:nvPr>
            <p:ph idx="1"/>
          </p:nvPr>
        </p:nvSpPr>
        <p:spPr/>
        <p:txBody>
          <a:bodyPr>
            <a:normAutofit/>
          </a:bodyPr>
          <a:lstStyle/>
          <a:p>
            <a:pPr marL="609600" indent="-609600">
              <a:buNone/>
            </a:pPr>
            <a:r>
              <a:rPr lang="en-US" dirty="0"/>
              <a:t>I have two lenses placed with a separation of 1m  to form an optical system. The focal length of the combined system is…..</a:t>
            </a:r>
          </a:p>
          <a:p>
            <a:pPr marL="609600" indent="-609600">
              <a:buFontTx/>
              <a:buAutoNum type="alphaLcParenR"/>
            </a:pPr>
            <a:r>
              <a:rPr lang="en-US" dirty="0"/>
              <a:t> </a:t>
            </a:r>
          </a:p>
          <a:p>
            <a:pPr marL="609600" indent="-609600">
              <a:buFontTx/>
              <a:buAutoNum type="alphaLcParenR"/>
            </a:pPr>
            <a:r>
              <a:rPr lang="en-US" dirty="0"/>
              <a:t>25cm</a:t>
            </a:r>
          </a:p>
          <a:p>
            <a:pPr marL="609600" indent="-609600">
              <a:buFontTx/>
              <a:buAutoNum type="alphaLcParenR"/>
            </a:pPr>
            <a:r>
              <a:rPr lang="en-US" dirty="0"/>
              <a:t>f</a:t>
            </a:r>
            <a:r>
              <a:rPr lang="en-US" baseline="-25000" dirty="0"/>
              <a:t>1</a:t>
            </a:r>
            <a:r>
              <a:rPr lang="en-US" dirty="0"/>
              <a:t> + f</a:t>
            </a:r>
            <a:r>
              <a:rPr lang="en-US" baseline="-25000" dirty="0"/>
              <a:t>2</a:t>
            </a:r>
            <a:r>
              <a:rPr lang="en-US" dirty="0"/>
              <a:t> </a:t>
            </a:r>
            <a:endParaRPr lang="en-US" baseline="-25000" dirty="0"/>
          </a:p>
          <a:p>
            <a:pPr marL="609600" indent="-609600">
              <a:buFontTx/>
              <a:buAutoNum type="alphaLcParenR"/>
            </a:pPr>
            <a:r>
              <a:rPr lang="en-US" dirty="0"/>
              <a:t>f</a:t>
            </a:r>
            <a:r>
              <a:rPr lang="en-US" baseline="-25000" dirty="0"/>
              <a:t>1</a:t>
            </a:r>
            <a:r>
              <a:rPr lang="en-US" dirty="0"/>
              <a:t> x f</a:t>
            </a:r>
            <a:r>
              <a:rPr lang="en-US" baseline="-25000" dirty="0"/>
              <a:t>2</a:t>
            </a:r>
          </a:p>
          <a:p>
            <a:pPr marL="609600" indent="-609600">
              <a:buFontTx/>
              <a:buAutoNum type="alphaLcParenR"/>
            </a:pPr>
            <a:r>
              <a:rPr lang="en-US" dirty="0"/>
              <a:t>No simple relationship</a:t>
            </a:r>
          </a:p>
        </p:txBody>
      </p:sp>
      <p:sp>
        <p:nvSpPr>
          <p:cNvPr id="180226" name="Slide Number Placeholder 5"/>
          <p:cNvSpPr>
            <a:spLocks noGrp="1"/>
          </p:cNvSpPr>
          <p:nvPr>
            <p:ph type="sldNum" sz="quarter" idx="12"/>
          </p:nvPr>
        </p:nvSpPr>
        <p:spPr>
          <a:noFill/>
        </p:spPr>
        <p:txBody>
          <a:bodyPr/>
          <a:lstStyle/>
          <a:p>
            <a:fld id="{0301146B-F335-4073-85A8-072265A7A279}" type="slidenum">
              <a:rPr lang="en-US" smtClean="0"/>
              <a:pPr/>
              <a:t>119</a:t>
            </a:fld>
            <a:endParaRPr lang="en-US"/>
          </a:p>
        </p:txBody>
      </p:sp>
      <p:sp>
        <p:nvSpPr>
          <p:cNvPr id="3364866"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64865" name="Object 1"/>
          <p:cNvGraphicFramePr>
            <a:graphicFrameLocks noChangeAspect="1"/>
          </p:cNvGraphicFramePr>
          <p:nvPr/>
        </p:nvGraphicFramePr>
        <p:xfrm>
          <a:off x="2618282" y="3192904"/>
          <a:ext cx="1050644" cy="569626"/>
        </p:xfrm>
        <a:graphic>
          <a:graphicData uri="http://schemas.openxmlformats.org/presentationml/2006/ole">
            <mc:AlternateContent xmlns:mc="http://schemas.openxmlformats.org/markup-compatibility/2006">
              <mc:Choice xmlns:v="urn:schemas-microsoft-com:vml" Requires="v">
                <p:oleObj name="Equation" r:id="rId2" imgW="787400" imgH="431800" progId="Equation.3">
                  <p:embed/>
                </p:oleObj>
              </mc:Choice>
              <mc:Fallback>
                <p:oleObj name="Equation" r:id="rId2" imgW="787400" imgH="431800" progId="Equation.3">
                  <p:embed/>
                  <p:pic>
                    <p:nvPicPr>
                      <p:cNvPr id="336486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282" y="3192904"/>
                        <a:ext cx="1050644" cy="5696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28418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16314" y="899410"/>
            <a:ext cx="1828800" cy="46019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850834" y="1503077"/>
            <a:ext cx="1753849" cy="125917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282190" y="2758189"/>
            <a:ext cx="272821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35687" y="3316184"/>
            <a:ext cx="272821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08422" y="3308064"/>
            <a:ext cx="1753849" cy="125917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586413" y="2757488"/>
            <a:ext cx="1828800" cy="55245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Isosceles Triangle 14"/>
          <p:cNvSpPr/>
          <p:nvPr/>
        </p:nvSpPr>
        <p:spPr>
          <a:xfrm rot="7448474">
            <a:off x="4497188" y="1923478"/>
            <a:ext cx="201459" cy="23984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7746428">
            <a:off x="9060015" y="4461716"/>
            <a:ext cx="200957" cy="239842"/>
          </a:xfrm>
          <a:prstGeom prst="triangle">
            <a:avLst>
              <a:gd name="adj" fmla="val 4293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6787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2.bp.blogspot.com/-FD-fCN20D0g/UY20rE7AtCI/AAAAAAAAE0I/gDs_VMWxIeE/s1600/zeiss-touit-32mm-planar-cutaw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21552"/>
            <a:ext cx="7315200" cy="61030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86201" y="6324600"/>
            <a:ext cx="3518399" cy="369332"/>
          </a:xfrm>
          <a:prstGeom prst="rect">
            <a:avLst/>
          </a:prstGeom>
        </p:spPr>
        <p:txBody>
          <a:bodyPr wrap="none">
            <a:spAutoFit/>
          </a:bodyPr>
          <a:lstStyle/>
          <a:p>
            <a:r>
              <a:rPr lang="en-US" dirty="0"/>
              <a:t>http://sonyalphanex.blogspot.com/</a:t>
            </a:r>
          </a:p>
        </p:txBody>
      </p:sp>
    </p:spTree>
    <p:extLst>
      <p:ext uri="{BB962C8B-B14F-4D97-AF65-F5344CB8AC3E}">
        <p14:creationId xmlns:p14="http://schemas.microsoft.com/office/powerpoint/2010/main" val="31592296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www.imaging-resource.com/PRODS/NEX5/znew5phantom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317"/>
            <a:ext cx="8153400" cy="71423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06938" y="6211670"/>
            <a:ext cx="4572000" cy="646331"/>
          </a:xfrm>
          <a:prstGeom prst="rect">
            <a:avLst/>
          </a:prstGeom>
        </p:spPr>
        <p:txBody>
          <a:bodyPr>
            <a:spAutoFit/>
          </a:bodyPr>
          <a:lstStyle/>
          <a:p>
            <a:r>
              <a:rPr lang="en-US" dirty="0"/>
              <a:t>http://www.imaging-resource.com/PRODS/NEX5/NEX5A.HTM</a:t>
            </a:r>
          </a:p>
        </p:txBody>
      </p:sp>
    </p:spTree>
    <p:extLst>
      <p:ext uri="{BB962C8B-B14F-4D97-AF65-F5344CB8AC3E}">
        <p14:creationId xmlns:p14="http://schemas.microsoft.com/office/powerpoint/2010/main" val="5994733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Box 13"/>
          <p:cNvSpPr txBox="1">
            <a:spLocks noChangeArrowheads="1"/>
          </p:cNvSpPr>
          <p:nvPr/>
        </p:nvSpPr>
        <p:spPr bwMode="auto">
          <a:xfrm>
            <a:off x="7874381" y="3140076"/>
            <a:ext cx="293671" cy="276999"/>
          </a:xfrm>
          <a:prstGeom prst="rect">
            <a:avLst/>
          </a:prstGeom>
          <a:noFill/>
          <a:ln w="9525" algn="ctr">
            <a:noFill/>
            <a:miter lim="800000"/>
            <a:headEnd/>
            <a:tailEnd/>
          </a:ln>
        </p:spPr>
        <p:txBody>
          <a:bodyPr wrap="none">
            <a:spAutoFit/>
          </a:bodyPr>
          <a:lstStyle/>
          <a:p>
            <a:r>
              <a:rPr lang="en-US" sz="1200" dirty="0"/>
              <a:t>f</a:t>
            </a:r>
            <a:r>
              <a:rPr lang="en-US" sz="1200" baseline="-25000" dirty="0"/>
              <a:t>2</a:t>
            </a:r>
          </a:p>
        </p:txBody>
      </p:sp>
      <p:sp>
        <p:nvSpPr>
          <p:cNvPr id="50" name="Text Box 13"/>
          <p:cNvSpPr txBox="1">
            <a:spLocks noChangeArrowheads="1"/>
          </p:cNvSpPr>
          <p:nvPr/>
        </p:nvSpPr>
        <p:spPr bwMode="auto">
          <a:xfrm>
            <a:off x="6569460" y="2840031"/>
            <a:ext cx="293671" cy="276999"/>
          </a:xfrm>
          <a:prstGeom prst="rect">
            <a:avLst/>
          </a:prstGeom>
          <a:noFill/>
          <a:ln w="9525" algn="ctr">
            <a:noFill/>
            <a:miter lim="800000"/>
            <a:headEnd/>
            <a:tailEnd/>
          </a:ln>
        </p:spPr>
        <p:txBody>
          <a:bodyPr wrap="none">
            <a:spAutoFit/>
          </a:bodyPr>
          <a:lstStyle/>
          <a:p>
            <a:r>
              <a:rPr lang="en-US" sz="1200" dirty="0"/>
              <a:t>f</a:t>
            </a:r>
            <a:r>
              <a:rPr lang="en-US" sz="1200" baseline="-25000" dirty="0"/>
              <a:t>2</a:t>
            </a:r>
          </a:p>
        </p:txBody>
      </p:sp>
      <p:sp>
        <p:nvSpPr>
          <p:cNvPr id="48" name="Text Box 13"/>
          <p:cNvSpPr txBox="1">
            <a:spLocks noChangeArrowheads="1"/>
          </p:cNvSpPr>
          <p:nvPr/>
        </p:nvSpPr>
        <p:spPr bwMode="auto">
          <a:xfrm>
            <a:off x="4178680" y="3140076"/>
            <a:ext cx="293670" cy="276999"/>
          </a:xfrm>
          <a:prstGeom prst="rect">
            <a:avLst/>
          </a:prstGeom>
          <a:noFill/>
          <a:ln w="9525" algn="ctr">
            <a:noFill/>
            <a:miter lim="800000"/>
            <a:headEnd/>
            <a:tailEnd/>
          </a:ln>
        </p:spPr>
        <p:txBody>
          <a:bodyPr wrap="none">
            <a:spAutoFit/>
          </a:bodyPr>
          <a:lstStyle/>
          <a:p>
            <a:r>
              <a:rPr lang="en-US" sz="1200" dirty="0"/>
              <a:t>f</a:t>
            </a:r>
            <a:r>
              <a:rPr lang="en-US" sz="1200" baseline="-25000" dirty="0"/>
              <a:t>1</a:t>
            </a:r>
          </a:p>
        </p:txBody>
      </p:sp>
      <p:sp>
        <p:nvSpPr>
          <p:cNvPr id="49" name="Text Box 13"/>
          <p:cNvSpPr txBox="1">
            <a:spLocks noChangeArrowheads="1"/>
          </p:cNvSpPr>
          <p:nvPr/>
        </p:nvSpPr>
        <p:spPr bwMode="auto">
          <a:xfrm>
            <a:off x="5369305" y="2840031"/>
            <a:ext cx="293670" cy="276999"/>
          </a:xfrm>
          <a:prstGeom prst="rect">
            <a:avLst/>
          </a:prstGeom>
          <a:noFill/>
          <a:ln w="9525" algn="ctr">
            <a:noFill/>
            <a:miter lim="800000"/>
            <a:headEnd/>
            <a:tailEnd/>
          </a:ln>
        </p:spPr>
        <p:txBody>
          <a:bodyPr wrap="none">
            <a:spAutoFit/>
          </a:bodyPr>
          <a:lstStyle/>
          <a:p>
            <a:r>
              <a:rPr lang="en-US" sz="1200" dirty="0"/>
              <a:t>f</a:t>
            </a:r>
            <a:r>
              <a:rPr lang="en-US" sz="1200" baseline="-25000" dirty="0"/>
              <a:t>1</a:t>
            </a:r>
          </a:p>
        </p:txBody>
      </p:sp>
      <p:sp>
        <p:nvSpPr>
          <p:cNvPr id="20482" name="Footer Placeholder 4"/>
          <p:cNvSpPr>
            <a:spLocks noGrp="1"/>
          </p:cNvSpPr>
          <p:nvPr>
            <p:ph type="ftr" sz="quarter" idx="11"/>
          </p:nvPr>
        </p:nvSpPr>
        <p:spPr>
          <a:noFill/>
        </p:spPr>
        <p:txBody>
          <a:bodyPr/>
          <a:lstStyle/>
          <a:p>
            <a:r>
              <a:rPr lang="en-US" dirty="0"/>
              <a:t>R. Todd Lines</a:t>
            </a:r>
          </a:p>
        </p:txBody>
      </p:sp>
      <p:sp>
        <p:nvSpPr>
          <p:cNvPr id="20485" name="Freeform 4"/>
          <p:cNvSpPr>
            <a:spLocks/>
          </p:cNvSpPr>
          <p:nvPr/>
        </p:nvSpPr>
        <p:spPr bwMode="auto">
          <a:xfrm>
            <a:off x="7201271" y="2216944"/>
            <a:ext cx="323850" cy="1671638"/>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20486" name="Freeform 5"/>
          <p:cNvSpPr>
            <a:spLocks/>
          </p:cNvSpPr>
          <p:nvPr/>
        </p:nvSpPr>
        <p:spPr bwMode="auto">
          <a:xfrm>
            <a:off x="4750162" y="2216944"/>
            <a:ext cx="323850" cy="1671638"/>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20487" name="Line 6"/>
          <p:cNvSpPr>
            <a:spLocks noChangeShapeType="1"/>
          </p:cNvSpPr>
          <p:nvPr/>
        </p:nvSpPr>
        <p:spPr bwMode="auto">
          <a:xfrm>
            <a:off x="2826122" y="3132138"/>
            <a:ext cx="7153275" cy="0"/>
          </a:xfrm>
          <a:prstGeom prst="line">
            <a:avLst/>
          </a:prstGeom>
          <a:noFill/>
          <a:ln w="9525">
            <a:solidFill>
              <a:schemeClr val="tx1"/>
            </a:solidFill>
            <a:miter lim="800000"/>
            <a:headEnd/>
            <a:tailEnd/>
          </a:ln>
        </p:spPr>
        <p:txBody>
          <a:bodyPr wrap="none" anchor="ctr"/>
          <a:lstStyle/>
          <a:p>
            <a:endParaRPr lang="en-US"/>
          </a:p>
        </p:txBody>
      </p:sp>
      <p:sp>
        <p:nvSpPr>
          <p:cNvPr id="20488" name="Text Box 7"/>
          <p:cNvSpPr txBox="1">
            <a:spLocks noChangeArrowheads="1"/>
          </p:cNvSpPr>
          <p:nvPr/>
        </p:nvSpPr>
        <p:spPr bwMode="auto">
          <a:xfrm>
            <a:off x="3407991" y="3113741"/>
            <a:ext cx="415498" cy="369332"/>
          </a:xfrm>
          <a:prstGeom prst="rect">
            <a:avLst/>
          </a:prstGeom>
          <a:noFill/>
          <a:ln w="9525" algn="ctr">
            <a:noFill/>
            <a:miter lim="800000"/>
            <a:headEnd/>
            <a:tailEnd/>
          </a:ln>
        </p:spPr>
        <p:txBody>
          <a:bodyPr wrap="none">
            <a:spAutoFit/>
          </a:bodyPr>
          <a:lstStyle/>
          <a:p>
            <a:r>
              <a:rPr lang="en-US" dirty="0"/>
              <a:t>O</a:t>
            </a:r>
            <a:r>
              <a:rPr lang="en-US" baseline="-25000" dirty="0"/>
              <a:t>1</a:t>
            </a:r>
          </a:p>
        </p:txBody>
      </p:sp>
      <p:sp>
        <p:nvSpPr>
          <p:cNvPr id="20489" name="Line 8"/>
          <p:cNvSpPr>
            <a:spLocks noChangeShapeType="1"/>
          </p:cNvSpPr>
          <p:nvPr/>
        </p:nvSpPr>
        <p:spPr bwMode="auto">
          <a:xfrm>
            <a:off x="3599234" y="2755902"/>
            <a:ext cx="1315666" cy="1587"/>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0" name="Line 9"/>
          <p:cNvSpPr>
            <a:spLocks noChangeShapeType="1"/>
          </p:cNvSpPr>
          <p:nvPr/>
        </p:nvSpPr>
        <p:spPr bwMode="auto">
          <a:xfrm>
            <a:off x="3584948" y="2760663"/>
            <a:ext cx="1344241" cy="692150"/>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1" name="Line 10"/>
          <p:cNvSpPr>
            <a:spLocks noChangeShapeType="1"/>
          </p:cNvSpPr>
          <p:nvPr/>
        </p:nvSpPr>
        <p:spPr bwMode="auto">
          <a:xfrm>
            <a:off x="4910139" y="2762251"/>
            <a:ext cx="1656509" cy="1029821"/>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2" name="Line 11"/>
          <p:cNvSpPr>
            <a:spLocks noChangeShapeType="1"/>
          </p:cNvSpPr>
          <p:nvPr/>
        </p:nvSpPr>
        <p:spPr bwMode="auto">
          <a:xfrm>
            <a:off x="3565896" y="4040703"/>
            <a:ext cx="0" cy="228600"/>
          </a:xfrm>
          <a:prstGeom prst="line">
            <a:avLst/>
          </a:prstGeom>
          <a:noFill/>
          <a:ln w="9525">
            <a:solidFill>
              <a:schemeClr val="tx1"/>
            </a:solidFill>
            <a:miter lim="800000"/>
            <a:headEnd/>
            <a:tailEnd/>
          </a:ln>
        </p:spPr>
        <p:txBody>
          <a:bodyPr wrap="none" anchor="ctr"/>
          <a:lstStyle/>
          <a:p>
            <a:endParaRPr lang="en-US"/>
          </a:p>
        </p:txBody>
      </p:sp>
      <p:sp>
        <p:nvSpPr>
          <p:cNvPr id="20493" name="Line 12"/>
          <p:cNvSpPr>
            <a:spLocks noChangeShapeType="1"/>
          </p:cNvSpPr>
          <p:nvPr/>
        </p:nvSpPr>
        <p:spPr bwMode="auto">
          <a:xfrm flipV="1">
            <a:off x="3575422" y="4155003"/>
            <a:ext cx="131921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494" name="Text Box 13"/>
          <p:cNvSpPr txBox="1">
            <a:spLocks noChangeArrowheads="1"/>
          </p:cNvSpPr>
          <p:nvPr/>
        </p:nvSpPr>
        <p:spPr bwMode="auto">
          <a:xfrm>
            <a:off x="3864645" y="4021138"/>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20495" name="Line 14"/>
          <p:cNvSpPr>
            <a:spLocks noChangeShapeType="1"/>
          </p:cNvSpPr>
          <p:nvPr/>
        </p:nvSpPr>
        <p:spPr bwMode="auto">
          <a:xfrm>
            <a:off x="8687171" y="4040703"/>
            <a:ext cx="0" cy="228600"/>
          </a:xfrm>
          <a:prstGeom prst="line">
            <a:avLst/>
          </a:prstGeom>
          <a:noFill/>
          <a:ln w="9525">
            <a:solidFill>
              <a:schemeClr val="tx1"/>
            </a:solidFill>
            <a:miter lim="800000"/>
            <a:headEnd/>
            <a:tailEnd/>
          </a:ln>
        </p:spPr>
        <p:txBody>
          <a:bodyPr wrap="none" anchor="ctr"/>
          <a:lstStyle/>
          <a:p>
            <a:endParaRPr lang="en-US"/>
          </a:p>
        </p:txBody>
      </p:sp>
      <p:sp>
        <p:nvSpPr>
          <p:cNvPr id="20496" name="Line 15"/>
          <p:cNvSpPr>
            <a:spLocks noChangeShapeType="1"/>
          </p:cNvSpPr>
          <p:nvPr/>
        </p:nvSpPr>
        <p:spPr bwMode="auto">
          <a:xfrm flipV="1">
            <a:off x="4926384" y="4152900"/>
            <a:ext cx="1112466" cy="448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497" name="Text Box 16"/>
          <p:cNvSpPr txBox="1">
            <a:spLocks noChangeArrowheads="1"/>
          </p:cNvSpPr>
          <p:nvPr/>
        </p:nvSpPr>
        <p:spPr bwMode="auto">
          <a:xfrm>
            <a:off x="5281972" y="3970337"/>
            <a:ext cx="410690"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20498" name="Line 20"/>
          <p:cNvSpPr>
            <a:spLocks noChangeShapeType="1"/>
          </p:cNvSpPr>
          <p:nvPr/>
        </p:nvSpPr>
        <p:spPr bwMode="auto">
          <a:xfrm>
            <a:off x="4891459" y="4048125"/>
            <a:ext cx="0" cy="984250"/>
          </a:xfrm>
          <a:prstGeom prst="line">
            <a:avLst/>
          </a:prstGeom>
          <a:noFill/>
          <a:ln w="9525">
            <a:solidFill>
              <a:schemeClr val="tx1"/>
            </a:solidFill>
            <a:miter lim="800000"/>
            <a:headEnd/>
            <a:tailEnd/>
          </a:ln>
        </p:spPr>
        <p:txBody>
          <a:bodyPr wrap="none" anchor="ctr"/>
          <a:lstStyle/>
          <a:p>
            <a:endParaRPr lang="en-US"/>
          </a:p>
        </p:txBody>
      </p:sp>
      <p:sp>
        <p:nvSpPr>
          <p:cNvPr id="20499" name="AutoShape 21"/>
          <p:cNvSpPr>
            <a:spLocks noChangeArrowheads="1"/>
          </p:cNvSpPr>
          <p:nvPr/>
        </p:nvSpPr>
        <p:spPr bwMode="auto">
          <a:xfrm>
            <a:off x="3551605" y="2763839"/>
            <a:ext cx="88900" cy="368300"/>
          </a:xfrm>
          <a:prstGeom prst="upArrow">
            <a:avLst>
              <a:gd name="adj1" fmla="val 50000"/>
              <a:gd name="adj2" fmla="val 103571"/>
            </a:avLst>
          </a:prstGeom>
          <a:solidFill>
            <a:schemeClr val="accent2"/>
          </a:solidFill>
          <a:ln w="9525" algn="ctr">
            <a:solidFill>
              <a:schemeClr val="tx1"/>
            </a:solidFill>
            <a:miter lim="800000"/>
            <a:headEnd/>
            <a:tailEnd/>
          </a:ln>
        </p:spPr>
        <p:txBody>
          <a:bodyPr wrap="none" anchor="ctr"/>
          <a:lstStyle/>
          <a:p>
            <a:endParaRPr lang="en-US"/>
          </a:p>
        </p:txBody>
      </p:sp>
      <p:sp>
        <p:nvSpPr>
          <p:cNvPr id="20500" name="AutoShape 22"/>
          <p:cNvSpPr>
            <a:spLocks noChangeArrowheads="1"/>
          </p:cNvSpPr>
          <p:nvPr/>
        </p:nvSpPr>
        <p:spPr bwMode="auto">
          <a:xfrm flipV="1">
            <a:off x="5969370" y="3133725"/>
            <a:ext cx="104776" cy="312738"/>
          </a:xfrm>
          <a:prstGeom prst="upArrow">
            <a:avLst>
              <a:gd name="adj1" fmla="val 50000"/>
              <a:gd name="adj2" fmla="val 81250"/>
            </a:avLst>
          </a:prstGeom>
          <a:solidFill>
            <a:srgbClr val="FFC000"/>
          </a:solidFill>
          <a:ln w="9525" algn="ctr">
            <a:solidFill>
              <a:schemeClr val="tx1"/>
            </a:solidFill>
            <a:miter lim="800000"/>
            <a:headEnd/>
            <a:tailEnd/>
          </a:ln>
        </p:spPr>
        <p:txBody>
          <a:bodyPr wrap="none" anchor="ctr"/>
          <a:lstStyle/>
          <a:p>
            <a:endParaRPr lang="en-US"/>
          </a:p>
        </p:txBody>
      </p:sp>
      <p:sp>
        <p:nvSpPr>
          <p:cNvPr id="20501" name="Line 23"/>
          <p:cNvSpPr>
            <a:spLocks noChangeShapeType="1"/>
          </p:cNvSpPr>
          <p:nvPr/>
        </p:nvSpPr>
        <p:spPr bwMode="auto">
          <a:xfrm>
            <a:off x="3586163" y="2757488"/>
            <a:ext cx="3316661" cy="953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20502" name="Line 24"/>
          <p:cNvSpPr>
            <a:spLocks noChangeShapeType="1"/>
          </p:cNvSpPr>
          <p:nvPr/>
        </p:nvSpPr>
        <p:spPr bwMode="auto">
          <a:xfrm>
            <a:off x="4919664" y="3448050"/>
            <a:ext cx="1366836" cy="9525"/>
          </a:xfrm>
          <a:prstGeom prst="line">
            <a:avLst/>
          </a:prstGeom>
          <a:noFill/>
          <a:ln w="9525">
            <a:solidFill>
              <a:srgbClr val="FF0000"/>
            </a:solidFill>
            <a:miter lim="800000"/>
            <a:headEnd/>
            <a:tailEnd type="triangle" w="med" len="med"/>
          </a:ln>
        </p:spPr>
        <p:txBody>
          <a:bodyPr wrap="none" anchor="ctr"/>
          <a:lstStyle/>
          <a:p>
            <a:endParaRPr lang="en-US"/>
          </a:p>
        </p:txBody>
      </p:sp>
      <p:sp>
        <p:nvSpPr>
          <p:cNvPr id="20503" name="Line 61"/>
          <p:cNvSpPr>
            <a:spLocks noChangeShapeType="1"/>
          </p:cNvSpPr>
          <p:nvPr/>
        </p:nvSpPr>
        <p:spPr bwMode="auto">
          <a:xfrm flipV="1">
            <a:off x="6016996" y="2633663"/>
            <a:ext cx="3365501" cy="814387"/>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4" name="Line 62"/>
          <p:cNvSpPr>
            <a:spLocks noChangeShapeType="1"/>
          </p:cNvSpPr>
          <p:nvPr/>
        </p:nvSpPr>
        <p:spPr bwMode="auto">
          <a:xfrm flipV="1">
            <a:off x="7360022" y="2495550"/>
            <a:ext cx="1928812" cy="962024"/>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5" name="Line 63"/>
          <p:cNvSpPr>
            <a:spLocks noChangeShapeType="1"/>
          </p:cNvSpPr>
          <p:nvPr/>
        </p:nvSpPr>
        <p:spPr bwMode="auto">
          <a:xfrm flipV="1">
            <a:off x="6007471" y="2819400"/>
            <a:ext cx="1366839" cy="628648"/>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6" name="Line 64"/>
          <p:cNvSpPr>
            <a:spLocks noChangeShapeType="1"/>
          </p:cNvSpPr>
          <p:nvPr/>
        </p:nvSpPr>
        <p:spPr bwMode="auto">
          <a:xfrm flipV="1">
            <a:off x="7369547" y="2809875"/>
            <a:ext cx="2009774" cy="9525"/>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7" name="AutoShape 65"/>
          <p:cNvSpPr>
            <a:spLocks noChangeArrowheads="1"/>
          </p:cNvSpPr>
          <p:nvPr/>
        </p:nvSpPr>
        <p:spPr bwMode="auto">
          <a:xfrm>
            <a:off x="8599858" y="2819400"/>
            <a:ext cx="84139" cy="311150"/>
          </a:xfrm>
          <a:prstGeom prst="upArrow">
            <a:avLst>
              <a:gd name="adj1" fmla="val 50000"/>
              <a:gd name="adj2" fmla="val 91518"/>
            </a:avLst>
          </a:prstGeom>
          <a:solidFill>
            <a:srgbClr val="FFFF00"/>
          </a:solidFill>
          <a:ln w="9525" algn="ctr">
            <a:solidFill>
              <a:schemeClr val="tx1"/>
            </a:solidFill>
            <a:miter lim="800000"/>
            <a:headEnd/>
            <a:tailEnd/>
          </a:ln>
        </p:spPr>
        <p:txBody>
          <a:bodyPr wrap="none" anchor="ctr"/>
          <a:lstStyle/>
          <a:p>
            <a:endParaRPr lang="en-US"/>
          </a:p>
        </p:txBody>
      </p:sp>
      <p:sp>
        <p:nvSpPr>
          <p:cNvPr id="20508" name="Line 66"/>
          <p:cNvSpPr>
            <a:spLocks noChangeShapeType="1"/>
          </p:cNvSpPr>
          <p:nvPr/>
        </p:nvSpPr>
        <p:spPr bwMode="auto">
          <a:xfrm>
            <a:off x="4308846" y="4510881"/>
            <a:ext cx="0" cy="228600"/>
          </a:xfrm>
          <a:prstGeom prst="line">
            <a:avLst/>
          </a:prstGeom>
          <a:noFill/>
          <a:ln w="9525">
            <a:solidFill>
              <a:schemeClr val="tx1"/>
            </a:solidFill>
            <a:miter lim="800000"/>
            <a:headEnd/>
            <a:tailEnd/>
          </a:ln>
        </p:spPr>
        <p:txBody>
          <a:bodyPr wrap="none" anchor="ctr"/>
          <a:lstStyle/>
          <a:p>
            <a:endParaRPr lang="en-US"/>
          </a:p>
        </p:txBody>
      </p:sp>
      <p:sp>
        <p:nvSpPr>
          <p:cNvPr id="20509" name="Line 67"/>
          <p:cNvSpPr>
            <a:spLocks noChangeShapeType="1"/>
          </p:cNvSpPr>
          <p:nvPr/>
        </p:nvSpPr>
        <p:spPr bwMode="auto">
          <a:xfrm flipV="1">
            <a:off x="4308846" y="4625181"/>
            <a:ext cx="5651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510" name="Text Box 68"/>
          <p:cNvSpPr txBox="1">
            <a:spLocks noChangeArrowheads="1"/>
          </p:cNvSpPr>
          <p:nvPr/>
        </p:nvSpPr>
        <p:spPr bwMode="auto">
          <a:xfrm>
            <a:off x="4421559" y="4681539"/>
            <a:ext cx="344488" cy="366713"/>
          </a:xfrm>
          <a:prstGeom prst="rect">
            <a:avLst/>
          </a:prstGeom>
          <a:solidFill>
            <a:schemeClr val="bg1"/>
          </a:solidFill>
          <a:ln w="9525" algn="ctr">
            <a:noFill/>
            <a:miter lim="800000"/>
            <a:headEnd/>
            <a:tailEnd/>
          </a:ln>
        </p:spPr>
        <p:txBody>
          <a:bodyPr wrap="none">
            <a:spAutoFit/>
          </a:bodyPr>
          <a:lstStyle/>
          <a:p>
            <a:r>
              <a:rPr lang="en-US" dirty="0"/>
              <a:t>f</a:t>
            </a:r>
            <a:r>
              <a:rPr lang="en-US" baseline="-25000" dirty="0"/>
              <a:t>1</a:t>
            </a:r>
          </a:p>
        </p:txBody>
      </p:sp>
      <p:sp>
        <p:nvSpPr>
          <p:cNvPr id="20511" name="Line 69"/>
          <p:cNvSpPr>
            <a:spLocks noChangeShapeType="1"/>
          </p:cNvSpPr>
          <p:nvPr/>
        </p:nvSpPr>
        <p:spPr bwMode="auto">
          <a:xfrm>
            <a:off x="6010275" y="4152900"/>
            <a:ext cx="1352550" cy="2103"/>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512" name="Line 70"/>
          <p:cNvSpPr>
            <a:spLocks noChangeShapeType="1"/>
          </p:cNvSpPr>
          <p:nvPr/>
        </p:nvSpPr>
        <p:spPr bwMode="auto">
          <a:xfrm>
            <a:off x="6023346" y="4040703"/>
            <a:ext cx="0" cy="228600"/>
          </a:xfrm>
          <a:prstGeom prst="line">
            <a:avLst/>
          </a:prstGeom>
          <a:noFill/>
          <a:ln w="9525">
            <a:solidFill>
              <a:schemeClr val="tx1"/>
            </a:solidFill>
            <a:miter lim="800000"/>
            <a:headEnd/>
            <a:tailEnd/>
          </a:ln>
        </p:spPr>
        <p:txBody>
          <a:bodyPr wrap="none" anchor="ctr"/>
          <a:lstStyle/>
          <a:p>
            <a:endParaRPr lang="en-US"/>
          </a:p>
        </p:txBody>
      </p:sp>
      <p:sp>
        <p:nvSpPr>
          <p:cNvPr id="20513" name="Text Box 71"/>
          <p:cNvSpPr txBox="1">
            <a:spLocks noChangeArrowheads="1"/>
          </p:cNvSpPr>
          <p:nvPr/>
        </p:nvSpPr>
        <p:spPr bwMode="auto">
          <a:xfrm>
            <a:off x="6579270" y="3979862"/>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20514" name="Line 72"/>
          <p:cNvSpPr>
            <a:spLocks noChangeShapeType="1"/>
          </p:cNvSpPr>
          <p:nvPr/>
        </p:nvSpPr>
        <p:spPr bwMode="auto">
          <a:xfrm>
            <a:off x="7367959" y="3990975"/>
            <a:ext cx="0" cy="984250"/>
          </a:xfrm>
          <a:prstGeom prst="line">
            <a:avLst/>
          </a:prstGeom>
          <a:noFill/>
          <a:ln w="9525">
            <a:solidFill>
              <a:schemeClr val="tx1"/>
            </a:solidFill>
            <a:miter lim="800000"/>
            <a:headEnd/>
            <a:tailEnd/>
          </a:ln>
        </p:spPr>
        <p:txBody>
          <a:bodyPr wrap="none" anchor="ctr"/>
          <a:lstStyle/>
          <a:p>
            <a:endParaRPr lang="en-US"/>
          </a:p>
        </p:txBody>
      </p:sp>
      <p:sp>
        <p:nvSpPr>
          <p:cNvPr id="20515" name="Line 73"/>
          <p:cNvSpPr>
            <a:spLocks noChangeShapeType="1"/>
          </p:cNvSpPr>
          <p:nvPr/>
        </p:nvSpPr>
        <p:spPr bwMode="auto">
          <a:xfrm>
            <a:off x="8004546" y="4510881"/>
            <a:ext cx="0" cy="228600"/>
          </a:xfrm>
          <a:prstGeom prst="line">
            <a:avLst/>
          </a:prstGeom>
          <a:noFill/>
          <a:ln w="9525">
            <a:solidFill>
              <a:schemeClr val="tx1"/>
            </a:solidFill>
            <a:miter lim="800000"/>
            <a:headEnd/>
            <a:tailEnd/>
          </a:ln>
        </p:spPr>
        <p:txBody>
          <a:bodyPr wrap="none" anchor="ctr"/>
          <a:lstStyle/>
          <a:p>
            <a:endParaRPr lang="en-US"/>
          </a:p>
        </p:txBody>
      </p:sp>
      <p:sp>
        <p:nvSpPr>
          <p:cNvPr id="20516" name="Line 74"/>
          <p:cNvSpPr>
            <a:spLocks noChangeShapeType="1"/>
          </p:cNvSpPr>
          <p:nvPr/>
        </p:nvSpPr>
        <p:spPr bwMode="auto">
          <a:xfrm>
            <a:off x="7366371" y="4625181"/>
            <a:ext cx="634629" cy="3969"/>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517" name="Text Box 75"/>
          <p:cNvSpPr txBox="1">
            <a:spLocks noChangeArrowheads="1"/>
          </p:cNvSpPr>
          <p:nvPr/>
        </p:nvSpPr>
        <p:spPr bwMode="auto">
          <a:xfrm>
            <a:off x="7536234" y="4660808"/>
            <a:ext cx="344488" cy="366713"/>
          </a:xfrm>
          <a:prstGeom prst="rect">
            <a:avLst/>
          </a:prstGeom>
          <a:solidFill>
            <a:schemeClr val="bg1"/>
          </a:solidFill>
          <a:ln w="9525" algn="ctr">
            <a:noFill/>
            <a:miter lim="800000"/>
            <a:headEnd/>
            <a:tailEnd/>
          </a:ln>
        </p:spPr>
        <p:txBody>
          <a:bodyPr wrap="none">
            <a:spAutoFit/>
          </a:bodyPr>
          <a:lstStyle/>
          <a:p>
            <a:r>
              <a:rPr lang="en-US" dirty="0"/>
              <a:t>f</a:t>
            </a:r>
            <a:r>
              <a:rPr lang="en-US" baseline="-25000" dirty="0"/>
              <a:t>2</a:t>
            </a:r>
          </a:p>
        </p:txBody>
      </p:sp>
      <p:sp>
        <p:nvSpPr>
          <p:cNvPr id="20518" name="Line 76"/>
          <p:cNvSpPr>
            <a:spLocks noChangeShapeType="1"/>
          </p:cNvSpPr>
          <p:nvPr/>
        </p:nvSpPr>
        <p:spPr bwMode="auto">
          <a:xfrm flipV="1">
            <a:off x="4897810" y="4622801"/>
            <a:ext cx="2359025" cy="4763"/>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519" name="Text Box 77"/>
          <p:cNvSpPr txBox="1">
            <a:spLocks noChangeArrowheads="1"/>
          </p:cNvSpPr>
          <p:nvPr/>
        </p:nvSpPr>
        <p:spPr bwMode="auto">
          <a:xfrm>
            <a:off x="5807446" y="4441825"/>
            <a:ext cx="306494" cy="369332"/>
          </a:xfrm>
          <a:prstGeom prst="rect">
            <a:avLst/>
          </a:prstGeom>
          <a:solidFill>
            <a:schemeClr val="bg1"/>
          </a:solidFill>
          <a:ln w="9525" algn="ctr">
            <a:noFill/>
            <a:miter lim="800000"/>
            <a:headEnd/>
            <a:tailEnd/>
          </a:ln>
        </p:spPr>
        <p:txBody>
          <a:bodyPr wrap="none">
            <a:spAutoFit/>
          </a:bodyPr>
          <a:lstStyle/>
          <a:p>
            <a:r>
              <a:rPr lang="en-US"/>
              <a:t>d</a:t>
            </a:r>
            <a:endParaRPr lang="en-US" baseline="-25000"/>
          </a:p>
        </p:txBody>
      </p:sp>
      <p:sp>
        <p:nvSpPr>
          <p:cNvPr id="20520" name="Line 79"/>
          <p:cNvSpPr>
            <a:spLocks noChangeShapeType="1"/>
          </p:cNvSpPr>
          <p:nvPr/>
        </p:nvSpPr>
        <p:spPr bwMode="auto">
          <a:xfrm flipV="1">
            <a:off x="7374310" y="4152623"/>
            <a:ext cx="1311275" cy="4763"/>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20521" name="Text Box 78"/>
          <p:cNvSpPr txBox="1">
            <a:spLocks noChangeArrowheads="1"/>
          </p:cNvSpPr>
          <p:nvPr/>
        </p:nvSpPr>
        <p:spPr bwMode="auto">
          <a:xfrm>
            <a:off x="7825147" y="3970337"/>
            <a:ext cx="410690"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42" name="Text Box 7"/>
          <p:cNvSpPr txBox="1">
            <a:spLocks noChangeArrowheads="1"/>
          </p:cNvSpPr>
          <p:nvPr/>
        </p:nvSpPr>
        <p:spPr bwMode="auto">
          <a:xfrm>
            <a:off x="8478777" y="3113741"/>
            <a:ext cx="351379" cy="369332"/>
          </a:xfrm>
          <a:prstGeom prst="rect">
            <a:avLst/>
          </a:prstGeom>
          <a:noFill/>
          <a:ln w="9525" algn="ctr">
            <a:noFill/>
            <a:miter lim="800000"/>
            <a:headEnd/>
            <a:tailEnd/>
          </a:ln>
        </p:spPr>
        <p:txBody>
          <a:bodyPr wrap="none">
            <a:spAutoFit/>
          </a:bodyPr>
          <a:lstStyle/>
          <a:p>
            <a:r>
              <a:rPr lang="en-US" dirty="0">
                <a:latin typeface="Times New Roman" pitchFamily="18" charset="0"/>
                <a:cs typeface="Times New Roman" pitchFamily="18" charset="0"/>
              </a:rPr>
              <a:t>I</a:t>
            </a:r>
            <a:r>
              <a:rPr lang="en-US" baseline="-25000" dirty="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46" name="Line 24"/>
          <p:cNvSpPr>
            <a:spLocks noChangeShapeType="1"/>
          </p:cNvSpPr>
          <p:nvPr/>
        </p:nvSpPr>
        <p:spPr bwMode="auto">
          <a:xfrm flipV="1">
            <a:off x="6015038" y="3448048"/>
            <a:ext cx="1352550" cy="4765"/>
          </a:xfrm>
          <a:prstGeom prst="line">
            <a:avLst/>
          </a:prstGeom>
          <a:noFill/>
          <a:ln w="9525">
            <a:solidFill>
              <a:srgbClr val="FFC000"/>
            </a:solidFill>
            <a:miter lim="800000"/>
            <a:headEnd/>
            <a:tailEnd type="triangle" w="med" len="med"/>
          </a:ln>
        </p:spPr>
        <p:txBody>
          <a:bodyPr wrap="none" anchor="ctr"/>
          <a:lstStyle/>
          <a:p>
            <a:endParaRPr lang="en-US"/>
          </a:p>
        </p:txBody>
      </p:sp>
      <p:sp>
        <p:nvSpPr>
          <p:cNvPr id="43" name="Oval 42"/>
          <p:cNvSpPr/>
          <p:nvPr/>
        </p:nvSpPr>
        <p:spPr bwMode="auto">
          <a:xfrm>
            <a:off x="4279799" y="3111820"/>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4" name="Oval 43"/>
          <p:cNvSpPr/>
          <p:nvPr/>
        </p:nvSpPr>
        <p:spPr bwMode="auto">
          <a:xfrm>
            <a:off x="5489585" y="3107041"/>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5" name="Oval 44"/>
          <p:cNvSpPr/>
          <p:nvPr/>
        </p:nvSpPr>
        <p:spPr bwMode="auto">
          <a:xfrm>
            <a:off x="6675556" y="3111788"/>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7" name="Oval 46"/>
          <p:cNvSpPr/>
          <p:nvPr/>
        </p:nvSpPr>
        <p:spPr bwMode="auto">
          <a:xfrm>
            <a:off x="7980602" y="3111772"/>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54" name="Text Box 7"/>
          <p:cNvSpPr txBox="1">
            <a:spLocks noChangeArrowheads="1"/>
          </p:cNvSpPr>
          <p:nvPr/>
        </p:nvSpPr>
        <p:spPr bwMode="auto">
          <a:xfrm>
            <a:off x="5828442" y="2487334"/>
            <a:ext cx="415498" cy="830997"/>
          </a:xfrm>
          <a:prstGeom prst="rect">
            <a:avLst/>
          </a:prstGeom>
          <a:noFill/>
          <a:ln w="9525" algn="ctr">
            <a:noFill/>
            <a:miter lim="800000"/>
            <a:headEnd/>
            <a:tailEnd/>
          </a:ln>
        </p:spPr>
        <p:txBody>
          <a:bodyPr wrap="none">
            <a:spAutoFit/>
          </a:bodyPr>
          <a:lstStyle/>
          <a:p>
            <a:r>
              <a:rPr lang="en-US" dirty="0">
                <a:latin typeface="Times New Roman" pitchFamily="18" charset="0"/>
                <a:cs typeface="Times New Roman" pitchFamily="18" charset="0"/>
              </a:rPr>
              <a:t>I</a:t>
            </a:r>
            <a:r>
              <a:rPr lang="en-US" baseline="-25000" dirty="0">
                <a:latin typeface="Times New Roman" pitchFamily="18" charset="0"/>
                <a:cs typeface="Times New Roman" pitchFamily="18" charset="0"/>
              </a:rPr>
              <a:t>1</a:t>
            </a:r>
          </a:p>
          <a:p>
            <a:r>
              <a:rPr lang="en-US" dirty="0"/>
              <a:t>O</a:t>
            </a:r>
            <a:r>
              <a:rPr lang="en-US" baseline="-25000" dirty="0"/>
              <a:t>2</a:t>
            </a:r>
          </a:p>
          <a:p>
            <a:endParaRPr lang="en-US" baseline="-25000" dirty="0">
              <a:latin typeface="Times New Roman" pitchFamily="18" charset="0"/>
              <a:cs typeface="Times New Roman" pitchFamily="18" charset="0"/>
            </a:endParaRPr>
          </a:p>
        </p:txBody>
      </p:sp>
      <p:sp>
        <p:nvSpPr>
          <p:cNvPr id="55" name="Oval 54"/>
          <p:cNvSpPr/>
          <p:nvPr/>
        </p:nvSpPr>
        <p:spPr bwMode="auto">
          <a:xfrm>
            <a:off x="6003824" y="3102295"/>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934433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7"/>
          <p:cNvSpPr txBox="1">
            <a:spLocks noChangeArrowheads="1"/>
          </p:cNvSpPr>
          <p:nvPr/>
        </p:nvSpPr>
        <p:spPr bwMode="auto">
          <a:xfrm>
            <a:off x="4448585" y="2773083"/>
            <a:ext cx="351379" cy="369332"/>
          </a:xfrm>
          <a:prstGeom prst="rect">
            <a:avLst/>
          </a:prstGeom>
          <a:noFill/>
          <a:ln w="9525" algn="ctr">
            <a:noFill/>
            <a:miter lim="800000"/>
            <a:headEnd/>
            <a:tailEnd/>
          </a:ln>
        </p:spPr>
        <p:txBody>
          <a:bodyPr wrap="none">
            <a:spAutoFit/>
          </a:bodyPr>
          <a:lstStyle/>
          <a:p>
            <a:r>
              <a:rPr lang="en-US" dirty="0">
                <a:latin typeface="Times New Roman" pitchFamily="18" charset="0"/>
                <a:cs typeface="Times New Roman" pitchFamily="18" charset="0"/>
              </a:rPr>
              <a:t>I</a:t>
            </a:r>
            <a:r>
              <a:rPr lang="en-US" baseline="-25000" dirty="0">
                <a:latin typeface="Times New Roman" pitchFamily="18" charset="0"/>
                <a:cs typeface="Times New Roman" pitchFamily="18" charset="0"/>
              </a:rPr>
              <a:t>2</a:t>
            </a:r>
          </a:p>
        </p:txBody>
      </p:sp>
      <p:sp>
        <p:nvSpPr>
          <p:cNvPr id="51" name="Text Box 13"/>
          <p:cNvSpPr txBox="1">
            <a:spLocks noChangeArrowheads="1"/>
          </p:cNvSpPr>
          <p:nvPr/>
        </p:nvSpPr>
        <p:spPr bwMode="auto">
          <a:xfrm>
            <a:off x="7644664" y="3130551"/>
            <a:ext cx="293671" cy="276999"/>
          </a:xfrm>
          <a:prstGeom prst="rect">
            <a:avLst/>
          </a:prstGeom>
          <a:noFill/>
          <a:ln w="9525" algn="ctr">
            <a:noFill/>
            <a:miter lim="800000"/>
            <a:headEnd/>
            <a:tailEnd/>
          </a:ln>
        </p:spPr>
        <p:txBody>
          <a:bodyPr wrap="none">
            <a:spAutoFit/>
          </a:bodyPr>
          <a:lstStyle/>
          <a:p>
            <a:r>
              <a:rPr lang="en-US" sz="1200" dirty="0"/>
              <a:t>f</a:t>
            </a:r>
            <a:r>
              <a:rPr lang="en-US" sz="1200" baseline="-25000" dirty="0"/>
              <a:t>2</a:t>
            </a:r>
          </a:p>
        </p:txBody>
      </p:sp>
      <p:sp>
        <p:nvSpPr>
          <p:cNvPr id="50" name="Text Box 13"/>
          <p:cNvSpPr txBox="1">
            <a:spLocks noChangeArrowheads="1"/>
          </p:cNvSpPr>
          <p:nvPr/>
        </p:nvSpPr>
        <p:spPr bwMode="auto">
          <a:xfrm>
            <a:off x="6225443" y="2830506"/>
            <a:ext cx="293671" cy="276999"/>
          </a:xfrm>
          <a:prstGeom prst="rect">
            <a:avLst/>
          </a:prstGeom>
          <a:noFill/>
          <a:ln w="9525" algn="ctr">
            <a:noFill/>
            <a:miter lim="800000"/>
            <a:headEnd/>
            <a:tailEnd/>
          </a:ln>
        </p:spPr>
        <p:txBody>
          <a:bodyPr wrap="none">
            <a:spAutoFit/>
          </a:bodyPr>
          <a:lstStyle/>
          <a:p>
            <a:r>
              <a:rPr lang="en-US" sz="1200" dirty="0"/>
              <a:t>f</a:t>
            </a:r>
            <a:r>
              <a:rPr lang="en-US" sz="1200" baseline="-25000" dirty="0"/>
              <a:t>2</a:t>
            </a:r>
          </a:p>
        </p:txBody>
      </p:sp>
      <p:sp>
        <p:nvSpPr>
          <p:cNvPr id="48" name="Text Box 13"/>
          <p:cNvSpPr txBox="1">
            <a:spLocks noChangeArrowheads="1"/>
          </p:cNvSpPr>
          <p:nvPr/>
        </p:nvSpPr>
        <p:spPr bwMode="auto">
          <a:xfrm>
            <a:off x="4712080" y="3130551"/>
            <a:ext cx="293670" cy="276999"/>
          </a:xfrm>
          <a:prstGeom prst="rect">
            <a:avLst/>
          </a:prstGeom>
          <a:noFill/>
          <a:ln w="9525" algn="ctr">
            <a:noFill/>
            <a:miter lim="800000"/>
            <a:headEnd/>
            <a:tailEnd/>
          </a:ln>
        </p:spPr>
        <p:txBody>
          <a:bodyPr wrap="none">
            <a:spAutoFit/>
          </a:bodyPr>
          <a:lstStyle/>
          <a:p>
            <a:r>
              <a:rPr lang="en-US" sz="1200" dirty="0"/>
              <a:t>f</a:t>
            </a:r>
            <a:r>
              <a:rPr lang="en-US" sz="1200" baseline="-25000" dirty="0"/>
              <a:t>1</a:t>
            </a:r>
          </a:p>
        </p:txBody>
      </p:sp>
      <p:sp>
        <p:nvSpPr>
          <p:cNvPr id="49" name="Text Box 13"/>
          <p:cNvSpPr txBox="1">
            <a:spLocks noChangeArrowheads="1"/>
          </p:cNvSpPr>
          <p:nvPr/>
        </p:nvSpPr>
        <p:spPr bwMode="auto">
          <a:xfrm>
            <a:off x="5902705" y="2830506"/>
            <a:ext cx="293670" cy="276999"/>
          </a:xfrm>
          <a:prstGeom prst="rect">
            <a:avLst/>
          </a:prstGeom>
          <a:noFill/>
          <a:ln w="9525" algn="ctr">
            <a:noFill/>
            <a:miter lim="800000"/>
            <a:headEnd/>
            <a:tailEnd/>
          </a:ln>
        </p:spPr>
        <p:txBody>
          <a:bodyPr wrap="none">
            <a:spAutoFit/>
          </a:bodyPr>
          <a:lstStyle/>
          <a:p>
            <a:r>
              <a:rPr lang="en-US" sz="1200" dirty="0"/>
              <a:t>f</a:t>
            </a:r>
            <a:r>
              <a:rPr lang="en-US" sz="1200" baseline="-25000" dirty="0"/>
              <a:t>1</a:t>
            </a:r>
          </a:p>
        </p:txBody>
      </p:sp>
      <p:sp>
        <p:nvSpPr>
          <p:cNvPr id="20482" name="Footer Placeholder 4"/>
          <p:cNvSpPr>
            <a:spLocks noGrp="1"/>
          </p:cNvSpPr>
          <p:nvPr>
            <p:ph type="ftr" sz="quarter" idx="11"/>
          </p:nvPr>
        </p:nvSpPr>
        <p:spPr>
          <a:noFill/>
        </p:spPr>
        <p:txBody>
          <a:bodyPr/>
          <a:lstStyle/>
          <a:p>
            <a:r>
              <a:rPr lang="en-US"/>
              <a:t>R. Todd Lines</a:t>
            </a:r>
          </a:p>
        </p:txBody>
      </p:sp>
      <p:sp>
        <p:nvSpPr>
          <p:cNvPr id="20483" name="Rectangle 2"/>
          <p:cNvSpPr>
            <a:spLocks noGrp="1" noChangeArrowheads="1"/>
          </p:cNvSpPr>
          <p:nvPr>
            <p:ph type="title"/>
          </p:nvPr>
        </p:nvSpPr>
        <p:spPr/>
        <p:txBody>
          <a:bodyPr/>
          <a:lstStyle/>
          <a:p>
            <a:pPr eaLnBrk="1" hangingPunct="1"/>
            <a:r>
              <a:rPr lang="en-US"/>
              <a:t>Combination of Lenses</a:t>
            </a:r>
          </a:p>
        </p:txBody>
      </p:sp>
      <p:sp>
        <p:nvSpPr>
          <p:cNvPr id="20485" name="Freeform 4"/>
          <p:cNvSpPr>
            <a:spLocks/>
          </p:cNvSpPr>
          <p:nvPr/>
        </p:nvSpPr>
        <p:spPr bwMode="auto">
          <a:xfrm>
            <a:off x="6914404" y="1533526"/>
            <a:ext cx="323850" cy="3133724"/>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20486" name="Freeform 5"/>
          <p:cNvSpPr>
            <a:spLocks/>
          </p:cNvSpPr>
          <p:nvPr/>
        </p:nvSpPr>
        <p:spPr bwMode="auto">
          <a:xfrm>
            <a:off x="5283562" y="2207419"/>
            <a:ext cx="323850" cy="1671638"/>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20487" name="Line 6"/>
          <p:cNvSpPr>
            <a:spLocks noChangeShapeType="1"/>
          </p:cNvSpPr>
          <p:nvPr/>
        </p:nvSpPr>
        <p:spPr bwMode="auto">
          <a:xfrm>
            <a:off x="3359522" y="3122613"/>
            <a:ext cx="7153275" cy="0"/>
          </a:xfrm>
          <a:prstGeom prst="line">
            <a:avLst/>
          </a:prstGeom>
          <a:noFill/>
          <a:ln w="9525">
            <a:solidFill>
              <a:schemeClr val="tx1"/>
            </a:solidFill>
            <a:miter lim="800000"/>
            <a:headEnd/>
            <a:tailEnd/>
          </a:ln>
        </p:spPr>
        <p:txBody>
          <a:bodyPr wrap="none" anchor="ctr"/>
          <a:lstStyle/>
          <a:p>
            <a:endParaRPr lang="en-US"/>
          </a:p>
        </p:txBody>
      </p:sp>
      <p:sp>
        <p:nvSpPr>
          <p:cNvPr id="20488" name="Text Box 7"/>
          <p:cNvSpPr txBox="1">
            <a:spLocks noChangeArrowheads="1"/>
          </p:cNvSpPr>
          <p:nvPr/>
        </p:nvSpPr>
        <p:spPr bwMode="auto">
          <a:xfrm>
            <a:off x="3888248" y="3082925"/>
            <a:ext cx="413896" cy="369332"/>
          </a:xfrm>
          <a:prstGeom prst="rect">
            <a:avLst/>
          </a:prstGeom>
          <a:noFill/>
          <a:ln w="9525" algn="ctr">
            <a:noFill/>
            <a:miter lim="800000"/>
            <a:headEnd/>
            <a:tailEnd/>
          </a:ln>
        </p:spPr>
        <p:txBody>
          <a:bodyPr wrap="none">
            <a:spAutoFit/>
          </a:bodyPr>
          <a:lstStyle/>
          <a:p>
            <a:r>
              <a:rPr lang="en-US" dirty="0"/>
              <a:t>O</a:t>
            </a:r>
            <a:r>
              <a:rPr lang="en-US" baseline="-25000" dirty="0">
                <a:latin typeface="Times New Roman" pitchFamily="18" charset="0"/>
                <a:cs typeface="Times New Roman" pitchFamily="18" charset="0"/>
              </a:rPr>
              <a:t>1</a:t>
            </a:r>
            <a:endParaRPr lang="en-US" dirty="0"/>
          </a:p>
        </p:txBody>
      </p:sp>
      <p:sp>
        <p:nvSpPr>
          <p:cNvPr id="20489" name="Line 8"/>
          <p:cNvSpPr>
            <a:spLocks noChangeShapeType="1"/>
          </p:cNvSpPr>
          <p:nvPr/>
        </p:nvSpPr>
        <p:spPr bwMode="auto">
          <a:xfrm>
            <a:off x="4132634" y="2746377"/>
            <a:ext cx="1315666" cy="1587"/>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0" name="Line 9"/>
          <p:cNvSpPr>
            <a:spLocks noChangeShapeType="1"/>
          </p:cNvSpPr>
          <p:nvPr/>
        </p:nvSpPr>
        <p:spPr bwMode="auto">
          <a:xfrm>
            <a:off x="4118348" y="2751138"/>
            <a:ext cx="1344241" cy="692150"/>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1" name="Line 10"/>
          <p:cNvSpPr>
            <a:spLocks noChangeShapeType="1"/>
          </p:cNvSpPr>
          <p:nvPr/>
        </p:nvSpPr>
        <p:spPr bwMode="auto">
          <a:xfrm>
            <a:off x="5443539" y="2752726"/>
            <a:ext cx="1656509" cy="1029821"/>
          </a:xfrm>
          <a:prstGeom prst="line">
            <a:avLst/>
          </a:prstGeom>
          <a:noFill/>
          <a:ln w="9525">
            <a:solidFill>
              <a:srgbClr val="FF0000"/>
            </a:solidFill>
            <a:miter lim="800000"/>
            <a:headEnd/>
            <a:tailEnd type="triangle" w="med" len="med"/>
          </a:ln>
        </p:spPr>
        <p:txBody>
          <a:bodyPr wrap="none" anchor="ctr"/>
          <a:lstStyle/>
          <a:p>
            <a:endParaRPr lang="en-US"/>
          </a:p>
        </p:txBody>
      </p:sp>
      <p:sp>
        <p:nvSpPr>
          <p:cNvPr id="20499" name="AutoShape 21"/>
          <p:cNvSpPr>
            <a:spLocks noChangeArrowheads="1"/>
          </p:cNvSpPr>
          <p:nvPr/>
        </p:nvSpPr>
        <p:spPr bwMode="auto">
          <a:xfrm>
            <a:off x="4085006" y="2754314"/>
            <a:ext cx="45719" cy="368300"/>
          </a:xfrm>
          <a:prstGeom prst="upArrow">
            <a:avLst>
              <a:gd name="adj1" fmla="val 50000"/>
              <a:gd name="adj2" fmla="val 103571"/>
            </a:avLst>
          </a:prstGeom>
          <a:solidFill>
            <a:schemeClr val="accent2"/>
          </a:solidFill>
          <a:ln w="9525" algn="ctr">
            <a:solidFill>
              <a:schemeClr val="tx1"/>
            </a:solidFill>
            <a:miter lim="800000"/>
            <a:headEnd/>
            <a:tailEnd/>
          </a:ln>
        </p:spPr>
        <p:txBody>
          <a:bodyPr wrap="none" anchor="ctr"/>
          <a:lstStyle/>
          <a:p>
            <a:endParaRPr lang="en-US"/>
          </a:p>
        </p:txBody>
      </p:sp>
      <p:sp>
        <p:nvSpPr>
          <p:cNvPr id="20500" name="AutoShape 22"/>
          <p:cNvSpPr>
            <a:spLocks noChangeArrowheads="1"/>
          </p:cNvSpPr>
          <p:nvPr/>
        </p:nvSpPr>
        <p:spPr bwMode="auto">
          <a:xfrm flipV="1">
            <a:off x="6540870" y="3124200"/>
            <a:ext cx="69480" cy="312738"/>
          </a:xfrm>
          <a:prstGeom prst="upArrow">
            <a:avLst>
              <a:gd name="adj1" fmla="val 50000"/>
              <a:gd name="adj2" fmla="val 81250"/>
            </a:avLst>
          </a:prstGeom>
          <a:solidFill>
            <a:srgbClr val="FFC000"/>
          </a:solidFill>
          <a:ln w="9525" algn="ctr">
            <a:solidFill>
              <a:schemeClr val="tx1"/>
            </a:solidFill>
            <a:miter lim="800000"/>
            <a:headEnd/>
            <a:tailEnd/>
          </a:ln>
        </p:spPr>
        <p:txBody>
          <a:bodyPr wrap="none" anchor="ctr"/>
          <a:lstStyle/>
          <a:p>
            <a:endParaRPr lang="en-US"/>
          </a:p>
        </p:txBody>
      </p:sp>
      <p:sp>
        <p:nvSpPr>
          <p:cNvPr id="20501" name="Line 23"/>
          <p:cNvSpPr>
            <a:spLocks noChangeShapeType="1"/>
          </p:cNvSpPr>
          <p:nvPr/>
        </p:nvSpPr>
        <p:spPr bwMode="auto">
          <a:xfrm>
            <a:off x="4119563" y="2747963"/>
            <a:ext cx="3316661" cy="953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20502" name="Line 24"/>
          <p:cNvSpPr>
            <a:spLocks noChangeShapeType="1"/>
          </p:cNvSpPr>
          <p:nvPr/>
        </p:nvSpPr>
        <p:spPr bwMode="auto">
          <a:xfrm>
            <a:off x="5453064" y="3438525"/>
            <a:ext cx="1366836" cy="9525"/>
          </a:xfrm>
          <a:prstGeom prst="line">
            <a:avLst/>
          </a:prstGeom>
          <a:noFill/>
          <a:ln w="9525">
            <a:solidFill>
              <a:srgbClr val="FF0000"/>
            </a:solidFill>
            <a:miter lim="800000"/>
            <a:headEnd/>
            <a:tailEnd type="triangle" w="med" len="med"/>
          </a:ln>
        </p:spPr>
        <p:txBody>
          <a:bodyPr wrap="none" anchor="ctr"/>
          <a:lstStyle/>
          <a:p>
            <a:endParaRPr lang="en-US"/>
          </a:p>
        </p:txBody>
      </p:sp>
      <p:sp>
        <p:nvSpPr>
          <p:cNvPr id="20503" name="Line 61"/>
          <p:cNvSpPr>
            <a:spLocks noChangeShapeType="1"/>
          </p:cNvSpPr>
          <p:nvPr/>
        </p:nvSpPr>
        <p:spPr bwMode="auto">
          <a:xfrm flipV="1">
            <a:off x="6998070" y="4457700"/>
            <a:ext cx="1498230" cy="9523"/>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4" name="Line 62"/>
          <p:cNvSpPr>
            <a:spLocks noChangeShapeType="1"/>
          </p:cNvSpPr>
          <p:nvPr/>
        </p:nvSpPr>
        <p:spPr bwMode="auto">
          <a:xfrm flipV="1">
            <a:off x="7083797" y="2562225"/>
            <a:ext cx="1955428" cy="881062"/>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5" name="Line 63"/>
          <p:cNvSpPr>
            <a:spLocks noChangeShapeType="1"/>
          </p:cNvSpPr>
          <p:nvPr/>
        </p:nvSpPr>
        <p:spPr bwMode="auto">
          <a:xfrm flipV="1">
            <a:off x="6540871" y="2266951"/>
            <a:ext cx="2022105" cy="1171573"/>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6" name="Line 64"/>
          <p:cNvSpPr>
            <a:spLocks noChangeShapeType="1"/>
          </p:cNvSpPr>
          <p:nvPr/>
        </p:nvSpPr>
        <p:spPr bwMode="auto">
          <a:xfrm>
            <a:off x="6553200" y="3438525"/>
            <a:ext cx="533401" cy="1028700"/>
          </a:xfrm>
          <a:prstGeom prst="line">
            <a:avLst/>
          </a:prstGeom>
          <a:noFill/>
          <a:ln w="9525">
            <a:solidFill>
              <a:srgbClr val="FFC000"/>
            </a:solidFill>
            <a:miter lim="800000"/>
            <a:headEnd/>
            <a:tailEnd type="triangle" w="med" len="med"/>
          </a:ln>
        </p:spPr>
        <p:txBody>
          <a:bodyPr wrap="none" anchor="ctr"/>
          <a:lstStyle/>
          <a:p>
            <a:endParaRPr lang="en-US"/>
          </a:p>
        </p:txBody>
      </p:sp>
      <p:sp>
        <p:nvSpPr>
          <p:cNvPr id="20507" name="AutoShape 65"/>
          <p:cNvSpPr>
            <a:spLocks noChangeArrowheads="1"/>
          </p:cNvSpPr>
          <p:nvPr/>
        </p:nvSpPr>
        <p:spPr bwMode="auto">
          <a:xfrm flipV="1">
            <a:off x="4664916" y="3133725"/>
            <a:ext cx="135685" cy="1352550"/>
          </a:xfrm>
          <a:prstGeom prst="upArrow">
            <a:avLst>
              <a:gd name="adj1" fmla="val 50000"/>
              <a:gd name="adj2" fmla="val 91518"/>
            </a:avLst>
          </a:prstGeom>
          <a:solidFill>
            <a:srgbClr val="FFFF66"/>
          </a:solidFill>
          <a:ln w="9525" algn="ctr">
            <a:solidFill>
              <a:schemeClr val="tx1"/>
            </a:solidFill>
            <a:miter lim="800000"/>
            <a:headEnd/>
            <a:tailEnd/>
          </a:ln>
        </p:spPr>
        <p:txBody>
          <a:bodyPr wrap="none" anchor="ctr"/>
          <a:lstStyle/>
          <a:p>
            <a:endParaRPr lang="en-US"/>
          </a:p>
        </p:txBody>
      </p:sp>
      <p:sp>
        <p:nvSpPr>
          <p:cNvPr id="46" name="Line 24"/>
          <p:cNvSpPr>
            <a:spLocks noChangeShapeType="1"/>
          </p:cNvSpPr>
          <p:nvPr/>
        </p:nvSpPr>
        <p:spPr bwMode="auto">
          <a:xfrm flipV="1">
            <a:off x="6548438" y="3438524"/>
            <a:ext cx="552450" cy="4762"/>
          </a:xfrm>
          <a:prstGeom prst="line">
            <a:avLst/>
          </a:prstGeom>
          <a:noFill/>
          <a:ln w="9525">
            <a:solidFill>
              <a:srgbClr val="FFC000"/>
            </a:solidFill>
            <a:miter lim="800000"/>
            <a:headEnd/>
            <a:tailEnd type="triangle" w="med" len="med"/>
          </a:ln>
        </p:spPr>
        <p:txBody>
          <a:bodyPr wrap="none" anchor="ctr"/>
          <a:lstStyle/>
          <a:p>
            <a:endParaRPr lang="en-US"/>
          </a:p>
        </p:txBody>
      </p:sp>
      <p:sp>
        <p:nvSpPr>
          <p:cNvPr id="43" name="Oval 42"/>
          <p:cNvSpPr/>
          <p:nvPr/>
        </p:nvSpPr>
        <p:spPr bwMode="auto">
          <a:xfrm>
            <a:off x="4708424" y="3102295"/>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4" name="Oval 43"/>
          <p:cNvSpPr/>
          <p:nvPr/>
        </p:nvSpPr>
        <p:spPr bwMode="auto">
          <a:xfrm>
            <a:off x="6022985" y="3097516"/>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5" name="Oval 44"/>
          <p:cNvSpPr/>
          <p:nvPr/>
        </p:nvSpPr>
        <p:spPr bwMode="auto">
          <a:xfrm>
            <a:off x="6350589" y="3102263"/>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47" name="Oval 46"/>
          <p:cNvSpPr/>
          <p:nvPr/>
        </p:nvSpPr>
        <p:spPr bwMode="auto">
          <a:xfrm>
            <a:off x="7750885" y="3102247"/>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52" name="Line 62"/>
          <p:cNvSpPr>
            <a:spLocks noChangeShapeType="1"/>
          </p:cNvSpPr>
          <p:nvPr/>
        </p:nvSpPr>
        <p:spPr bwMode="auto">
          <a:xfrm flipV="1">
            <a:off x="4229100" y="3419475"/>
            <a:ext cx="2876550" cy="1295400"/>
          </a:xfrm>
          <a:prstGeom prst="line">
            <a:avLst/>
          </a:prstGeom>
          <a:noFill/>
          <a:ln w="9525">
            <a:solidFill>
              <a:schemeClr val="tx1"/>
            </a:solidFill>
            <a:prstDash val="lgDash"/>
            <a:miter lim="800000"/>
            <a:headEnd/>
            <a:tailEnd type="none" w="med" len="med"/>
          </a:ln>
        </p:spPr>
        <p:txBody>
          <a:bodyPr wrap="none" anchor="ctr"/>
          <a:lstStyle/>
          <a:p>
            <a:endParaRPr lang="en-US"/>
          </a:p>
        </p:txBody>
      </p:sp>
      <p:sp>
        <p:nvSpPr>
          <p:cNvPr id="53" name="Line 62"/>
          <p:cNvSpPr>
            <a:spLocks noChangeShapeType="1"/>
          </p:cNvSpPr>
          <p:nvPr/>
        </p:nvSpPr>
        <p:spPr bwMode="auto">
          <a:xfrm flipV="1">
            <a:off x="4248151" y="3428998"/>
            <a:ext cx="2324099" cy="1323976"/>
          </a:xfrm>
          <a:prstGeom prst="line">
            <a:avLst/>
          </a:prstGeom>
          <a:noFill/>
          <a:ln w="9525">
            <a:solidFill>
              <a:schemeClr val="tx1"/>
            </a:solidFill>
            <a:prstDash val="lgDash"/>
            <a:miter lim="800000"/>
            <a:headEnd/>
            <a:tailEnd type="none" w="med" len="med"/>
          </a:ln>
        </p:spPr>
        <p:txBody>
          <a:bodyPr wrap="none" anchor="ctr"/>
          <a:lstStyle/>
          <a:p>
            <a:endParaRPr lang="en-US"/>
          </a:p>
        </p:txBody>
      </p:sp>
      <p:sp>
        <p:nvSpPr>
          <p:cNvPr id="54" name="Line 62"/>
          <p:cNvSpPr>
            <a:spLocks noChangeShapeType="1"/>
          </p:cNvSpPr>
          <p:nvPr/>
        </p:nvSpPr>
        <p:spPr bwMode="auto">
          <a:xfrm flipV="1">
            <a:off x="4048126" y="4476749"/>
            <a:ext cx="3000375" cy="9526"/>
          </a:xfrm>
          <a:prstGeom prst="line">
            <a:avLst/>
          </a:prstGeom>
          <a:noFill/>
          <a:ln w="9525">
            <a:solidFill>
              <a:schemeClr val="tx1"/>
            </a:solidFill>
            <a:prstDash val="lgDash"/>
            <a:miter lim="800000"/>
            <a:headEnd/>
            <a:tailEnd type="none" w="med" len="med"/>
          </a:ln>
        </p:spPr>
        <p:txBody>
          <a:bodyPr wrap="none" anchor="ctr"/>
          <a:lstStyle/>
          <a:p>
            <a:endParaRPr lang="en-US"/>
          </a:p>
        </p:txBody>
      </p:sp>
      <p:sp>
        <p:nvSpPr>
          <p:cNvPr id="61" name="Line 11"/>
          <p:cNvSpPr>
            <a:spLocks noChangeShapeType="1"/>
          </p:cNvSpPr>
          <p:nvPr/>
        </p:nvSpPr>
        <p:spPr bwMode="auto">
          <a:xfrm>
            <a:off x="4118346" y="4746039"/>
            <a:ext cx="0" cy="228600"/>
          </a:xfrm>
          <a:prstGeom prst="line">
            <a:avLst/>
          </a:prstGeom>
          <a:noFill/>
          <a:ln w="9525">
            <a:solidFill>
              <a:schemeClr val="tx1"/>
            </a:solidFill>
            <a:miter lim="800000"/>
            <a:headEnd/>
            <a:tailEnd/>
          </a:ln>
        </p:spPr>
        <p:txBody>
          <a:bodyPr wrap="none" anchor="ctr"/>
          <a:lstStyle/>
          <a:p>
            <a:endParaRPr lang="en-US"/>
          </a:p>
        </p:txBody>
      </p:sp>
      <p:sp>
        <p:nvSpPr>
          <p:cNvPr id="62" name="Line 12"/>
          <p:cNvSpPr>
            <a:spLocks noChangeShapeType="1"/>
          </p:cNvSpPr>
          <p:nvPr/>
        </p:nvSpPr>
        <p:spPr bwMode="auto">
          <a:xfrm flipV="1">
            <a:off x="4127872" y="4860339"/>
            <a:ext cx="131921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63" name="Text Box 13"/>
          <p:cNvSpPr txBox="1">
            <a:spLocks noChangeArrowheads="1"/>
          </p:cNvSpPr>
          <p:nvPr/>
        </p:nvSpPr>
        <p:spPr bwMode="auto">
          <a:xfrm>
            <a:off x="4429118" y="4691062"/>
            <a:ext cx="333746" cy="338554"/>
          </a:xfrm>
          <a:prstGeom prst="rect">
            <a:avLst/>
          </a:prstGeom>
          <a:solidFill>
            <a:schemeClr val="bg1"/>
          </a:solidFill>
          <a:ln w="9525" algn="ctr">
            <a:noFill/>
            <a:miter lim="800000"/>
            <a:headEnd/>
            <a:tailEnd/>
          </a:ln>
        </p:spPr>
        <p:txBody>
          <a:bodyPr wrap="none">
            <a:spAutoFit/>
          </a:bodyPr>
          <a:lstStyle/>
          <a:p>
            <a:r>
              <a:rPr lang="en-US" sz="1600" dirty="0"/>
              <a:t>s</a:t>
            </a:r>
            <a:r>
              <a:rPr lang="en-US" sz="1600" baseline="-25000" dirty="0"/>
              <a:t>1</a:t>
            </a:r>
          </a:p>
        </p:txBody>
      </p:sp>
      <p:sp>
        <p:nvSpPr>
          <p:cNvPr id="64" name="Line 14"/>
          <p:cNvSpPr>
            <a:spLocks noChangeShapeType="1"/>
          </p:cNvSpPr>
          <p:nvPr/>
        </p:nvSpPr>
        <p:spPr bwMode="auto">
          <a:xfrm>
            <a:off x="4724771" y="5736639"/>
            <a:ext cx="0" cy="228600"/>
          </a:xfrm>
          <a:prstGeom prst="line">
            <a:avLst/>
          </a:prstGeom>
          <a:noFill/>
          <a:ln w="9525">
            <a:solidFill>
              <a:schemeClr val="tx1"/>
            </a:solidFill>
            <a:miter lim="800000"/>
            <a:headEnd/>
            <a:tailEnd/>
          </a:ln>
        </p:spPr>
        <p:txBody>
          <a:bodyPr wrap="none" anchor="ctr"/>
          <a:lstStyle/>
          <a:p>
            <a:endParaRPr lang="en-US"/>
          </a:p>
        </p:txBody>
      </p:sp>
      <p:sp>
        <p:nvSpPr>
          <p:cNvPr id="65" name="Line 15"/>
          <p:cNvSpPr>
            <a:spLocks noChangeShapeType="1"/>
          </p:cNvSpPr>
          <p:nvPr/>
        </p:nvSpPr>
        <p:spPr bwMode="auto">
          <a:xfrm flipV="1">
            <a:off x="5478834" y="4858098"/>
            <a:ext cx="1112466" cy="448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66" name="Text Box 16"/>
          <p:cNvSpPr txBox="1">
            <a:spLocks noChangeArrowheads="1"/>
          </p:cNvSpPr>
          <p:nvPr/>
        </p:nvSpPr>
        <p:spPr bwMode="auto">
          <a:xfrm>
            <a:off x="5849650" y="4691062"/>
            <a:ext cx="385042" cy="338554"/>
          </a:xfrm>
          <a:prstGeom prst="rect">
            <a:avLst/>
          </a:prstGeom>
          <a:solidFill>
            <a:schemeClr val="bg1"/>
          </a:solidFill>
          <a:ln w="9525" algn="ctr">
            <a:noFill/>
            <a:miter lim="800000"/>
            <a:headEnd/>
            <a:tailEnd/>
          </a:ln>
        </p:spPr>
        <p:txBody>
          <a:bodyPr wrap="none">
            <a:spAutoFit/>
          </a:bodyPr>
          <a:lstStyle/>
          <a:p>
            <a:r>
              <a:rPr lang="en-US" sz="1600" dirty="0"/>
              <a:t>s’</a:t>
            </a:r>
            <a:r>
              <a:rPr lang="en-US" sz="1600" baseline="-25000" dirty="0"/>
              <a:t>1</a:t>
            </a:r>
          </a:p>
        </p:txBody>
      </p:sp>
      <p:sp>
        <p:nvSpPr>
          <p:cNvPr id="67" name="Line 20"/>
          <p:cNvSpPr>
            <a:spLocks noChangeShapeType="1"/>
          </p:cNvSpPr>
          <p:nvPr/>
        </p:nvSpPr>
        <p:spPr bwMode="auto">
          <a:xfrm>
            <a:off x="5443909" y="4743450"/>
            <a:ext cx="0" cy="984250"/>
          </a:xfrm>
          <a:prstGeom prst="line">
            <a:avLst/>
          </a:prstGeom>
          <a:noFill/>
          <a:ln w="9525">
            <a:solidFill>
              <a:schemeClr val="tx1"/>
            </a:solidFill>
            <a:miter lim="800000"/>
            <a:headEnd/>
            <a:tailEnd/>
          </a:ln>
        </p:spPr>
        <p:txBody>
          <a:bodyPr wrap="none" anchor="ctr"/>
          <a:lstStyle/>
          <a:p>
            <a:endParaRPr lang="en-US"/>
          </a:p>
        </p:txBody>
      </p:sp>
      <p:sp>
        <p:nvSpPr>
          <p:cNvPr id="68" name="Line 66"/>
          <p:cNvSpPr>
            <a:spLocks noChangeShapeType="1"/>
          </p:cNvSpPr>
          <p:nvPr/>
        </p:nvSpPr>
        <p:spPr bwMode="auto">
          <a:xfrm>
            <a:off x="4880346" y="5206206"/>
            <a:ext cx="0" cy="228600"/>
          </a:xfrm>
          <a:prstGeom prst="line">
            <a:avLst/>
          </a:prstGeom>
          <a:noFill/>
          <a:ln w="9525">
            <a:solidFill>
              <a:schemeClr val="tx1"/>
            </a:solidFill>
            <a:miter lim="800000"/>
            <a:headEnd/>
            <a:tailEnd/>
          </a:ln>
        </p:spPr>
        <p:txBody>
          <a:bodyPr wrap="none" anchor="ctr"/>
          <a:lstStyle/>
          <a:p>
            <a:endParaRPr lang="en-US"/>
          </a:p>
        </p:txBody>
      </p:sp>
      <p:sp>
        <p:nvSpPr>
          <p:cNvPr id="69" name="Line 67"/>
          <p:cNvSpPr>
            <a:spLocks noChangeShapeType="1"/>
          </p:cNvSpPr>
          <p:nvPr/>
        </p:nvSpPr>
        <p:spPr bwMode="auto">
          <a:xfrm flipV="1">
            <a:off x="4870821" y="5320506"/>
            <a:ext cx="5651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70" name="Text Box 68"/>
          <p:cNvSpPr txBox="1">
            <a:spLocks noChangeArrowheads="1"/>
          </p:cNvSpPr>
          <p:nvPr/>
        </p:nvSpPr>
        <p:spPr bwMode="auto">
          <a:xfrm>
            <a:off x="4945434" y="5376864"/>
            <a:ext cx="344488" cy="366713"/>
          </a:xfrm>
          <a:prstGeom prst="rect">
            <a:avLst/>
          </a:prstGeom>
          <a:solidFill>
            <a:schemeClr val="bg1"/>
          </a:solidFill>
          <a:ln w="9525" algn="ctr">
            <a:noFill/>
            <a:miter lim="800000"/>
            <a:headEnd/>
            <a:tailEnd/>
          </a:ln>
        </p:spPr>
        <p:txBody>
          <a:bodyPr wrap="none">
            <a:spAutoFit/>
          </a:bodyPr>
          <a:lstStyle/>
          <a:p>
            <a:r>
              <a:rPr lang="en-US"/>
              <a:t>f</a:t>
            </a:r>
            <a:r>
              <a:rPr lang="en-US" baseline="-25000"/>
              <a:t>1</a:t>
            </a:r>
          </a:p>
        </p:txBody>
      </p:sp>
      <p:sp>
        <p:nvSpPr>
          <p:cNvPr id="71" name="Line 69"/>
          <p:cNvSpPr>
            <a:spLocks noChangeShapeType="1"/>
          </p:cNvSpPr>
          <p:nvPr/>
        </p:nvSpPr>
        <p:spPr bwMode="auto">
          <a:xfrm>
            <a:off x="6562726" y="4850815"/>
            <a:ext cx="504825" cy="6936"/>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72" name="Line 70"/>
          <p:cNvSpPr>
            <a:spLocks noChangeShapeType="1"/>
          </p:cNvSpPr>
          <p:nvPr/>
        </p:nvSpPr>
        <p:spPr bwMode="auto">
          <a:xfrm>
            <a:off x="6575796" y="4746039"/>
            <a:ext cx="0" cy="228600"/>
          </a:xfrm>
          <a:prstGeom prst="line">
            <a:avLst/>
          </a:prstGeom>
          <a:noFill/>
          <a:ln w="9525">
            <a:solidFill>
              <a:schemeClr val="tx1"/>
            </a:solidFill>
            <a:miter lim="800000"/>
            <a:headEnd/>
            <a:tailEnd/>
          </a:ln>
        </p:spPr>
        <p:txBody>
          <a:bodyPr wrap="none" anchor="ctr"/>
          <a:lstStyle/>
          <a:p>
            <a:endParaRPr lang="en-US"/>
          </a:p>
        </p:txBody>
      </p:sp>
      <p:sp>
        <p:nvSpPr>
          <p:cNvPr id="74" name="Line 72"/>
          <p:cNvSpPr>
            <a:spLocks noChangeShapeType="1"/>
          </p:cNvSpPr>
          <p:nvPr/>
        </p:nvSpPr>
        <p:spPr bwMode="auto">
          <a:xfrm>
            <a:off x="7072684" y="4752975"/>
            <a:ext cx="4391" cy="1257300"/>
          </a:xfrm>
          <a:prstGeom prst="line">
            <a:avLst/>
          </a:prstGeom>
          <a:noFill/>
          <a:ln w="9525">
            <a:solidFill>
              <a:schemeClr val="tx1"/>
            </a:solidFill>
            <a:miter lim="800000"/>
            <a:headEnd/>
            <a:tailEnd/>
          </a:ln>
        </p:spPr>
        <p:txBody>
          <a:bodyPr wrap="none" anchor="ctr"/>
          <a:lstStyle/>
          <a:p>
            <a:endParaRPr lang="en-US"/>
          </a:p>
        </p:txBody>
      </p:sp>
      <p:sp>
        <p:nvSpPr>
          <p:cNvPr id="75" name="Line 73"/>
          <p:cNvSpPr>
            <a:spLocks noChangeShapeType="1"/>
          </p:cNvSpPr>
          <p:nvPr/>
        </p:nvSpPr>
        <p:spPr bwMode="auto">
          <a:xfrm>
            <a:off x="7775946" y="5206206"/>
            <a:ext cx="0" cy="228600"/>
          </a:xfrm>
          <a:prstGeom prst="line">
            <a:avLst/>
          </a:prstGeom>
          <a:noFill/>
          <a:ln w="9525">
            <a:solidFill>
              <a:schemeClr val="tx1"/>
            </a:solidFill>
            <a:miter lim="800000"/>
            <a:headEnd/>
            <a:tailEnd/>
          </a:ln>
        </p:spPr>
        <p:txBody>
          <a:bodyPr wrap="none" anchor="ctr"/>
          <a:lstStyle/>
          <a:p>
            <a:endParaRPr lang="en-US"/>
          </a:p>
        </p:txBody>
      </p:sp>
      <p:sp>
        <p:nvSpPr>
          <p:cNvPr id="76" name="Line 74"/>
          <p:cNvSpPr>
            <a:spLocks noChangeShapeType="1"/>
          </p:cNvSpPr>
          <p:nvPr/>
        </p:nvSpPr>
        <p:spPr bwMode="auto">
          <a:xfrm>
            <a:off x="7080621" y="5320506"/>
            <a:ext cx="682254" cy="3969"/>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84" name="Rectangle 83"/>
          <p:cNvSpPr/>
          <p:nvPr/>
        </p:nvSpPr>
        <p:spPr bwMode="auto">
          <a:xfrm>
            <a:off x="6724651" y="4705351"/>
            <a:ext cx="200025" cy="257175"/>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
        <p:nvSpPr>
          <p:cNvPr id="77" name="Text Box 75"/>
          <p:cNvSpPr txBox="1">
            <a:spLocks noChangeArrowheads="1"/>
          </p:cNvSpPr>
          <p:nvPr/>
        </p:nvSpPr>
        <p:spPr bwMode="auto">
          <a:xfrm>
            <a:off x="7260009" y="5356133"/>
            <a:ext cx="344488" cy="366713"/>
          </a:xfrm>
          <a:prstGeom prst="rect">
            <a:avLst/>
          </a:prstGeom>
          <a:solidFill>
            <a:schemeClr val="bg1"/>
          </a:solidFill>
          <a:ln w="9525" algn="ctr">
            <a:noFill/>
            <a:miter lim="800000"/>
            <a:headEnd/>
            <a:tailEnd/>
          </a:ln>
        </p:spPr>
        <p:txBody>
          <a:bodyPr wrap="none">
            <a:spAutoFit/>
          </a:bodyPr>
          <a:lstStyle/>
          <a:p>
            <a:r>
              <a:rPr lang="en-US" dirty="0"/>
              <a:t>f</a:t>
            </a:r>
            <a:r>
              <a:rPr lang="en-US" baseline="-25000" dirty="0"/>
              <a:t>2</a:t>
            </a:r>
          </a:p>
        </p:txBody>
      </p:sp>
      <p:sp>
        <p:nvSpPr>
          <p:cNvPr id="78" name="Line 76"/>
          <p:cNvSpPr>
            <a:spLocks noChangeShapeType="1"/>
          </p:cNvSpPr>
          <p:nvPr/>
        </p:nvSpPr>
        <p:spPr bwMode="auto">
          <a:xfrm>
            <a:off x="5450260" y="5322888"/>
            <a:ext cx="1617291" cy="1587"/>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79" name="Text Box 77"/>
          <p:cNvSpPr txBox="1">
            <a:spLocks noChangeArrowheads="1"/>
          </p:cNvSpPr>
          <p:nvPr/>
        </p:nvSpPr>
        <p:spPr bwMode="auto">
          <a:xfrm>
            <a:off x="6131296" y="5127625"/>
            <a:ext cx="306494" cy="369332"/>
          </a:xfrm>
          <a:prstGeom prst="rect">
            <a:avLst/>
          </a:prstGeom>
          <a:solidFill>
            <a:schemeClr val="bg1"/>
          </a:solidFill>
          <a:ln w="9525" algn="ctr">
            <a:noFill/>
            <a:miter lim="800000"/>
            <a:headEnd/>
            <a:tailEnd/>
          </a:ln>
        </p:spPr>
        <p:txBody>
          <a:bodyPr wrap="none">
            <a:spAutoFit/>
          </a:bodyPr>
          <a:lstStyle/>
          <a:p>
            <a:r>
              <a:rPr lang="en-US" dirty="0"/>
              <a:t>d</a:t>
            </a:r>
            <a:endParaRPr lang="en-US" baseline="-25000" dirty="0"/>
          </a:p>
        </p:txBody>
      </p:sp>
      <p:sp>
        <p:nvSpPr>
          <p:cNvPr id="80" name="Line 79"/>
          <p:cNvSpPr>
            <a:spLocks noChangeShapeType="1"/>
          </p:cNvSpPr>
          <p:nvPr/>
        </p:nvSpPr>
        <p:spPr bwMode="auto">
          <a:xfrm flipV="1">
            <a:off x="4733925" y="5905706"/>
            <a:ext cx="2351460" cy="9318"/>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81" name="Text Box 78"/>
          <p:cNvSpPr txBox="1">
            <a:spLocks noChangeArrowheads="1"/>
          </p:cNvSpPr>
          <p:nvPr/>
        </p:nvSpPr>
        <p:spPr bwMode="auto">
          <a:xfrm>
            <a:off x="5659150" y="5729287"/>
            <a:ext cx="385042" cy="338554"/>
          </a:xfrm>
          <a:prstGeom prst="rect">
            <a:avLst/>
          </a:prstGeom>
          <a:solidFill>
            <a:schemeClr val="bg1"/>
          </a:solidFill>
          <a:ln w="9525" algn="ctr">
            <a:noFill/>
            <a:miter lim="800000"/>
            <a:headEnd/>
            <a:tailEnd/>
          </a:ln>
        </p:spPr>
        <p:txBody>
          <a:bodyPr wrap="none">
            <a:spAutoFit/>
          </a:bodyPr>
          <a:lstStyle/>
          <a:p>
            <a:r>
              <a:rPr lang="en-US" sz="1600" dirty="0"/>
              <a:t>s’</a:t>
            </a:r>
            <a:r>
              <a:rPr lang="en-US" sz="1600" baseline="-25000" dirty="0"/>
              <a:t>2</a:t>
            </a:r>
          </a:p>
        </p:txBody>
      </p:sp>
      <p:sp>
        <p:nvSpPr>
          <p:cNvPr id="73" name="Text Box 71"/>
          <p:cNvSpPr txBox="1">
            <a:spLocks noChangeArrowheads="1"/>
          </p:cNvSpPr>
          <p:nvPr/>
        </p:nvSpPr>
        <p:spPr bwMode="auto">
          <a:xfrm>
            <a:off x="6636420" y="4691062"/>
            <a:ext cx="421605" cy="338554"/>
          </a:xfrm>
          <a:prstGeom prst="rect">
            <a:avLst/>
          </a:prstGeom>
          <a:noFill/>
          <a:ln w="9525" algn="ctr">
            <a:noFill/>
            <a:miter lim="800000"/>
            <a:headEnd/>
            <a:tailEnd/>
          </a:ln>
        </p:spPr>
        <p:txBody>
          <a:bodyPr wrap="square">
            <a:spAutoFit/>
          </a:bodyPr>
          <a:lstStyle/>
          <a:p>
            <a:r>
              <a:rPr lang="en-US" sz="1600" dirty="0"/>
              <a:t>s</a:t>
            </a:r>
            <a:r>
              <a:rPr lang="en-US" sz="1600" baseline="-25000" dirty="0"/>
              <a:t>2</a:t>
            </a:r>
          </a:p>
        </p:txBody>
      </p:sp>
      <p:sp>
        <p:nvSpPr>
          <p:cNvPr id="85" name="Text Box 7"/>
          <p:cNvSpPr txBox="1">
            <a:spLocks noChangeArrowheads="1"/>
          </p:cNvSpPr>
          <p:nvPr/>
        </p:nvSpPr>
        <p:spPr bwMode="auto">
          <a:xfrm>
            <a:off x="6405763" y="2647951"/>
            <a:ext cx="385563" cy="430887"/>
          </a:xfrm>
          <a:prstGeom prst="rect">
            <a:avLst/>
          </a:prstGeom>
          <a:noFill/>
          <a:ln w="9525" algn="ctr">
            <a:noFill/>
            <a:miter lim="800000"/>
            <a:headEnd/>
            <a:tailEnd/>
          </a:ln>
        </p:spPr>
        <p:txBody>
          <a:bodyPr wrap="square">
            <a:spAutoFit/>
          </a:bodyPr>
          <a:lstStyle/>
          <a:p>
            <a:r>
              <a:rPr lang="en-US" sz="1100" dirty="0">
                <a:latin typeface="Times New Roman" pitchFamily="18" charset="0"/>
                <a:cs typeface="Times New Roman" pitchFamily="18" charset="0"/>
              </a:rPr>
              <a:t>I</a:t>
            </a:r>
            <a:r>
              <a:rPr lang="en-US" sz="1100" baseline="-25000" dirty="0">
                <a:latin typeface="Times New Roman" pitchFamily="18" charset="0"/>
                <a:cs typeface="Times New Roman" pitchFamily="18" charset="0"/>
              </a:rPr>
              <a:t>1</a:t>
            </a:r>
            <a:r>
              <a:rPr lang="en-US" sz="1100" dirty="0">
                <a:latin typeface="Times New Roman" pitchFamily="18" charset="0"/>
                <a:cs typeface="Times New Roman" pitchFamily="18" charset="0"/>
              </a:rPr>
              <a:t> O</a:t>
            </a:r>
            <a:r>
              <a:rPr lang="en-US" sz="1100" baseline="-25000" dirty="0">
                <a:latin typeface="Times New Roman" pitchFamily="18" charset="0"/>
                <a:cs typeface="Times New Roman" pitchFamily="18" charset="0"/>
              </a:rPr>
              <a:t>2</a:t>
            </a:r>
          </a:p>
        </p:txBody>
      </p:sp>
      <p:sp>
        <p:nvSpPr>
          <p:cNvPr id="86" name="Oval 85"/>
          <p:cNvSpPr/>
          <p:nvPr/>
        </p:nvSpPr>
        <p:spPr bwMode="auto">
          <a:xfrm>
            <a:off x="6556274" y="3102295"/>
            <a:ext cx="45719" cy="45719"/>
          </a:xfrm>
          <a:prstGeom prst="ellipse">
            <a:avLst/>
          </a:prstGeom>
          <a:solidFill>
            <a:schemeClr val="tx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en-US" sz="1400" b="1">
              <a:latin typeface="Arial" charset="0"/>
            </a:endParaRPr>
          </a:p>
        </p:txBody>
      </p:sp>
    </p:spTree>
    <p:extLst>
      <p:ext uri="{BB962C8B-B14F-4D97-AF65-F5344CB8AC3E}">
        <p14:creationId xmlns:p14="http://schemas.microsoft.com/office/powerpoint/2010/main" val="317208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752475"/>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170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752475"/>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20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889760" y="831145"/>
            <a:ext cx="8549406" cy="4853375"/>
          </a:xfrm>
          <a:prstGeom prst="rect">
            <a:avLst/>
          </a:prstGeom>
          <a:noFill/>
          <a:ln w="9525">
            <a:noFill/>
            <a:miter lim="800000"/>
            <a:headEnd/>
            <a:tailEnd/>
          </a:ln>
          <a:effectLst/>
        </p:spPr>
      </p:pic>
    </p:spTree>
    <p:extLst>
      <p:ext uri="{BB962C8B-B14F-4D97-AF65-F5344CB8AC3E}">
        <p14:creationId xmlns:p14="http://schemas.microsoft.com/office/powerpoint/2010/main" val="1743441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31617"/>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72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519237" y="755650"/>
            <a:ext cx="9153526" cy="5353050"/>
          </a:xfrm>
          <a:prstGeom prst="rect">
            <a:avLst/>
          </a:prstGeom>
          <a:noFill/>
          <a:ln w="9525">
            <a:noFill/>
            <a:miter lim="800000"/>
            <a:headEnd/>
            <a:tailEnd/>
          </a:ln>
          <a:effec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37" y="1514475"/>
            <a:ext cx="9153526"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80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752475"/>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91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752475"/>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0" name="Date Placeholder 4"/>
          <p:cNvSpPr>
            <a:spLocks noGrp="1"/>
          </p:cNvSpPr>
          <p:nvPr>
            <p:ph type="dt" sz="quarter" idx="10"/>
          </p:nvPr>
        </p:nvSpPr>
        <p:spPr>
          <a:noFill/>
        </p:spPr>
        <p:txBody>
          <a:bodyPr/>
          <a:lstStyle/>
          <a:p>
            <a:r>
              <a:rPr lang="en-US">
                <a:latin typeface="Arial" charset="0"/>
              </a:rPr>
              <a:t>Fall 2007</a:t>
            </a:r>
          </a:p>
        </p:txBody>
      </p:sp>
      <p:sp>
        <p:nvSpPr>
          <p:cNvPr id="73731" name="Footer Placeholder 5"/>
          <p:cNvSpPr>
            <a:spLocks noGrp="1"/>
          </p:cNvSpPr>
          <p:nvPr>
            <p:ph type="ftr" sz="quarter" idx="11"/>
          </p:nvPr>
        </p:nvSpPr>
        <p:spPr>
          <a:noFill/>
        </p:spPr>
        <p:txBody>
          <a:bodyPr/>
          <a:lstStyle/>
          <a:p>
            <a:r>
              <a:rPr lang="en-US">
                <a:latin typeface="Arial" charset="0"/>
              </a:rPr>
              <a:t>R. Todd Lines</a:t>
            </a:r>
          </a:p>
        </p:txBody>
      </p:sp>
      <p:sp>
        <p:nvSpPr>
          <p:cNvPr id="73732" name="Rectangle 2"/>
          <p:cNvSpPr>
            <a:spLocks noGrp="1" noChangeArrowheads="1"/>
          </p:cNvSpPr>
          <p:nvPr>
            <p:ph type="title"/>
          </p:nvPr>
        </p:nvSpPr>
        <p:spPr>
          <a:xfrm>
            <a:off x="3124200" y="-85725"/>
            <a:ext cx="7346950" cy="1143000"/>
          </a:xfrm>
        </p:spPr>
        <p:txBody>
          <a:bodyPr/>
          <a:lstStyle/>
          <a:p>
            <a:pPr eaLnBrk="1" hangingPunct="1"/>
            <a:r>
              <a:rPr lang="en-US" sz="3200" dirty="0"/>
              <a:t>Ray Diagram for Converging Lens, </a:t>
            </a:r>
            <a:r>
              <a:rPr lang="en-US" sz="3200" i="1" dirty="0"/>
              <a:t>s</a:t>
            </a:r>
            <a:r>
              <a:rPr lang="en-US" sz="3200" dirty="0"/>
              <a:t> &gt; </a:t>
            </a:r>
            <a:r>
              <a:rPr lang="en-US" sz="3200" i="1" dirty="0"/>
              <a:t>f</a:t>
            </a:r>
          </a:p>
        </p:txBody>
      </p:sp>
      <p:sp>
        <p:nvSpPr>
          <p:cNvPr id="73733" name="Rectangle 3"/>
          <p:cNvSpPr>
            <a:spLocks noGrp="1" noChangeArrowheads="1"/>
          </p:cNvSpPr>
          <p:nvPr>
            <p:ph type="body" sz="half" idx="2"/>
          </p:nvPr>
        </p:nvSpPr>
        <p:spPr>
          <a:xfrm>
            <a:off x="2133600" y="5141384"/>
            <a:ext cx="7772400" cy="1143000"/>
          </a:xfrm>
        </p:spPr>
        <p:txBody>
          <a:bodyPr>
            <a:normAutofit fontScale="92500" lnSpcReduction="20000"/>
          </a:bodyPr>
          <a:lstStyle/>
          <a:p>
            <a:pPr eaLnBrk="1" hangingPunct="1">
              <a:lnSpc>
                <a:spcPct val="90000"/>
              </a:lnSpc>
            </a:pPr>
            <a:r>
              <a:rPr lang="en-US" sz="2400" dirty="0"/>
              <a:t>The image is real</a:t>
            </a:r>
          </a:p>
          <a:p>
            <a:pPr eaLnBrk="1" hangingPunct="1">
              <a:lnSpc>
                <a:spcPct val="90000"/>
              </a:lnSpc>
            </a:pPr>
            <a:r>
              <a:rPr lang="en-US" sz="2400" dirty="0"/>
              <a:t>The image is inverted</a:t>
            </a:r>
          </a:p>
          <a:p>
            <a:pPr eaLnBrk="1" hangingPunct="1">
              <a:lnSpc>
                <a:spcPct val="90000"/>
              </a:lnSpc>
            </a:pPr>
            <a:r>
              <a:rPr lang="en-US" sz="2400" dirty="0"/>
              <a:t>The image is on the back side of the lens</a:t>
            </a:r>
          </a:p>
        </p:txBody>
      </p:sp>
    </p:spTree>
    <p:extLst>
      <p:ext uri="{BB962C8B-B14F-4D97-AF65-F5344CB8AC3E}">
        <p14:creationId xmlns:p14="http://schemas.microsoft.com/office/powerpoint/2010/main" val="3334860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547360" y="411480"/>
            <a:ext cx="64008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94960" y="1752600"/>
            <a:ext cx="640080" cy="1417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75960" y="1752600"/>
            <a:ext cx="640080" cy="14782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99760" y="1356360"/>
            <a:ext cx="39624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486400" y="2667000"/>
            <a:ext cx="868680" cy="640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455920" y="3032760"/>
            <a:ext cx="609600"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806440" y="3063240"/>
            <a:ext cx="594360" cy="7467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3021391">
            <a:off x="4892040" y="1676400"/>
            <a:ext cx="39624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283099">
            <a:off x="4191000" y="1615439"/>
            <a:ext cx="39624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9921537">
            <a:off x="6309360" y="1706879"/>
            <a:ext cx="39624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1127979">
            <a:off x="6507482" y="2773678"/>
            <a:ext cx="396240" cy="1219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394960" y="3398520"/>
            <a:ext cx="502920" cy="1569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21148655">
            <a:off x="5989320" y="3383279"/>
            <a:ext cx="502920" cy="1569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25440" y="4572000"/>
            <a:ext cx="335280" cy="1569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233160" y="4663440"/>
            <a:ext cx="335280" cy="15697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248400" y="5943600"/>
            <a:ext cx="716280" cy="289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029200" y="5958840"/>
            <a:ext cx="716280" cy="289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08320" y="3108960"/>
            <a:ext cx="640080" cy="731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516880" y="1645920"/>
            <a:ext cx="868680" cy="6400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7" y="752475"/>
            <a:ext cx="9153526" cy="53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0" name="Date Placeholder 4"/>
          <p:cNvSpPr>
            <a:spLocks noGrp="1"/>
          </p:cNvSpPr>
          <p:nvPr>
            <p:ph type="dt" sz="quarter" idx="10"/>
          </p:nvPr>
        </p:nvSpPr>
        <p:spPr>
          <a:noFill/>
        </p:spPr>
        <p:txBody>
          <a:bodyPr/>
          <a:lstStyle/>
          <a:p>
            <a:r>
              <a:rPr lang="en-US">
                <a:latin typeface="Arial" charset="0"/>
              </a:rPr>
              <a:t>Fall 2007</a:t>
            </a:r>
          </a:p>
        </p:txBody>
      </p:sp>
      <p:sp>
        <p:nvSpPr>
          <p:cNvPr id="73731" name="Footer Placeholder 5"/>
          <p:cNvSpPr>
            <a:spLocks noGrp="1"/>
          </p:cNvSpPr>
          <p:nvPr>
            <p:ph type="ftr" sz="quarter" idx="11"/>
          </p:nvPr>
        </p:nvSpPr>
        <p:spPr>
          <a:noFill/>
        </p:spPr>
        <p:txBody>
          <a:bodyPr/>
          <a:lstStyle/>
          <a:p>
            <a:r>
              <a:rPr lang="en-US">
                <a:latin typeface="Arial" charset="0"/>
              </a:rPr>
              <a:t>R. Todd Lines</a:t>
            </a:r>
          </a:p>
        </p:txBody>
      </p:sp>
      <p:sp>
        <p:nvSpPr>
          <p:cNvPr id="73732" name="Rectangle 2"/>
          <p:cNvSpPr>
            <a:spLocks noGrp="1" noChangeArrowheads="1"/>
          </p:cNvSpPr>
          <p:nvPr>
            <p:ph type="title"/>
          </p:nvPr>
        </p:nvSpPr>
        <p:spPr>
          <a:xfrm>
            <a:off x="3124200" y="-85725"/>
            <a:ext cx="7346950" cy="1143000"/>
          </a:xfrm>
        </p:spPr>
        <p:txBody>
          <a:bodyPr/>
          <a:lstStyle/>
          <a:p>
            <a:pPr eaLnBrk="1" hangingPunct="1"/>
            <a:r>
              <a:rPr lang="en-US" sz="3200" dirty="0"/>
              <a:t>Ray Diagram for Converging Lens, </a:t>
            </a:r>
            <a:r>
              <a:rPr lang="en-US" sz="3200" i="1" dirty="0"/>
              <a:t>s</a:t>
            </a:r>
            <a:r>
              <a:rPr lang="en-US" sz="3200" dirty="0"/>
              <a:t> &gt; </a:t>
            </a:r>
            <a:r>
              <a:rPr lang="en-US" sz="3200" i="1" dirty="0"/>
              <a:t>f</a:t>
            </a:r>
          </a:p>
        </p:txBody>
      </p:sp>
      <p:sp>
        <p:nvSpPr>
          <p:cNvPr id="73733" name="Rectangle 3"/>
          <p:cNvSpPr>
            <a:spLocks noGrp="1" noChangeArrowheads="1"/>
          </p:cNvSpPr>
          <p:nvPr>
            <p:ph type="body" sz="half" idx="2"/>
          </p:nvPr>
        </p:nvSpPr>
        <p:spPr>
          <a:xfrm>
            <a:off x="2133600" y="5141384"/>
            <a:ext cx="7772400" cy="1143000"/>
          </a:xfrm>
        </p:spPr>
        <p:txBody>
          <a:bodyPr>
            <a:normAutofit fontScale="92500" lnSpcReduction="20000"/>
          </a:bodyPr>
          <a:lstStyle/>
          <a:p>
            <a:pPr eaLnBrk="1" hangingPunct="1">
              <a:lnSpc>
                <a:spcPct val="90000"/>
              </a:lnSpc>
            </a:pPr>
            <a:r>
              <a:rPr lang="en-US" sz="2400" dirty="0"/>
              <a:t>The image is real</a:t>
            </a:r>
          </a:p>
          <a:p>
            <a:pPr eaLnBrk="1" hangingPunct="1">
              <a:lnSpc>
                <a:spcPct val="90000"/>
              </a:lnSpc>
            </a:pPr>
            <a:r>
              <a:rPr lang="en-US" sz="2400" dirty="0"/>
              <a:t>The image is inverted</a:t>
            </a:r>
          </a:p>
          <a:p>
            <a:pPr eaLnBrk="1" hangingPunct="1">
              <a:lnSpc>
                <a:spcPct val="90000"/>
              </a:lnSpc>
            </a:pPr>
            <a:r>
              <a:rPr lang="en-US" sz="2400" dirty="0"/>
              <a:t>The image is on the back side of the lens</a:t>
            </a:r>
          </a:p>
        </p:txBody>
      </p:sp>
    </p:spTree>
    <p:extLst>
      <p:ext uri="{BB962C8B-B14F-4D97-AF65-F5344CB8AC3E}">
        <p14:creationId xmlns:p14="http://schemas.microsoft.com/office/powerpoint/2010/main" val="1659031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185138" cy="1143000"/>
          </a:xfrm>
        </p:spPr>
        <p:txBody>
          <a:bodyPr>
            <a:normAutofit fontScale="90000"/>
          </a:bodyPr>
          <a:lstStyle/>
          <a:p>
            <a:r>
              <a:rPr lang="en-US" dirty="0"/>
              <a:t>Question 223.15.7</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21</a:t>
            </a:fld>
            <a:endParaRPr lang="en-US"/>
          </a:p>
        </p:txBody>
      </p:sp>
      <p:grpSp>
        <p:nvGrpSpPr>
          <p:cNvPr id="22" name="Group 21"/>
          <p:cNvGrpSpPr/>
          <p:nvPr/>
        </p:nvGrpSpPr>
        <p:grpSpPr>
          <a:xfrm>
            <a:off x="7603729" y="427890"/>
            <a:ext cx="1997471" cy="1957753"/>
            <a:chOff x="890954" y="2168770"/>
            <a:chExt cx="2766646" cy="2520462"/>
          </a:xfrm>
        </p:grpSpPr>
        <p:sp>
          <p:nvSpPr>
            <p:cNvPr id="23" name="Freeform 22"/>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890954" y="2508738"/>
              <a:ext cx="2766646" cy="1389242"/>
              <a:chOff x="890954" y="2508738"/>
              <a:chExt cx="2766646" cy="1389242"/>
            </a:xfrm>
          </p:grpSpPr>
          <p:cxnSp>
            <p:nvCxnSpPr>
              <p:cNvPr id="27" name="Straight Connector 26"/>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890954" y="2508738"/>
                <a:ext cx="1383326" cy="13892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688136" y="3528648"/>
              <a:ext cx="353468" cy="475488"/>
            </a:xfrm>
            <a:prstGeom prst="rect">
              <a:avLst/>
            </a:prstGeom>
            <a:noFill/>
          </p:spPr>
          <p:txBody>
            <a:bodyPr wrap="none" rtlCol="0">
              <a:spAutoFit/>
            </a:bodyPr>
            <a:lstStyle/>
            <a:p>
              <a:r>
                <a:rPr lang="en-US" dirty="0"/>
                <a:t>f</a:t>
              </a:r>
            </a:p>
          </p:txBody>
        </p:sp>
        <p:sp>
          <p:nvSpPr>
            <p:cNvPr id="26" name="TextBox 25"/>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31" name="Straight Connector 30"/>
          <p:cNvCxnSpPr/>
          <p:nvPr/>
        </p:nvCxnSpPr>
        <p:spPr>
          <a:xfrm>
            <a:off x="8602466" y="1771043"/>
            <a:ext cx="1104242"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grpSp>
        <p:nvGrpSpPr>
          <p:cNvPr id="34" name="Group 33"/>
          <p:cNvGrpSpPr/>
          <p:nvPr/>
        </p:nvGrpSpPr>
        <p:grpSpPr>
          <a:xfrm>
            <a:off x="7603730" y="2584923"/>
            <a:ext cx="1997471" cy="1957753"/>
            <a:chOff x="890954" y="2168770"/>
            <a:chExt cx="2766646" cy="2520462"/>
          </a:xfrm>
        </p:grpSpPr>
        <p:sp>
          <p:nvSpPr>
            <p:cNvPr id="35" name="Freeform 34"/>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90954" y="2508738"/>
              <a:ext cx="2766646" cy="1389243"/>
              <a:chOff x="890954" y="2508738"/>
              <a:chExt cx="2766646" cy="1389243"/>
            </a:xfrm>
          </p:grpSpPr>
          <p:cxnSp>
            <p:nvCxnSpPr>
              <p:cNvPr id="39" name="Straight Connector 38"/>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90954" y="2508738"/>
                <a:ext cx="1383321" cy="13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1688136" y="3528648"/>
              <a:ext cx="353468" cy="475488"/>
            </a:xfrm>
            <a:prstGeom prst="rect">
              <a:avLst/>
            </a:prstGeom>
            <a:noFill/>
          </p:spPr>
          <p:txBody>
            <a:bodyPr wrap="none" rtlCol="0">
              <a:spAutoFit/>
            </a:bodyPr>
            <a:lstStyle/>
            <a:p>
              <a:r>
                <a:rPr lang="en-US" dirty="0"/>
                <a:t>f</a:t>
              </a:r>
            </a:p>
          </p:txBody>
        </p:sp>
        <p:sp>
          <p:nvSpPr>
            <p:cNvPr id="38" name="TextBox 37"/>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43" name="Straight Connector 42"/>
          <p:cNvCxnSpPr/>
          <p:nvPr/>
        </p:nvCxnSpPr>
        <p:spPr>
          <a:xfrm flipV="1">
            <a:off x="8602467" y="2965938"/>
            <a:ext cx="811165" cy="962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grpSp>
        <p:nvGrpSpPr>
          <p:cNvPr id="45" name="Group 44"/>
          <p:cNvGrpSpPr/>
          <p:nvPr/>
        </p:nvGrpSpPr>
        <p:grpSpPr>
          <a:xfrm>
            <a:off x="2309621" y="1236930"/>
            <a:ext cx="2813364" cy="2643685"/>
            <a:chOff x="890954" y="2168770"/>
            <a:chExt cx="2766646" cy="2520462"/>
          </a:xfrm>
        </p:grpSpPr>
        <p:sp>
          <p:nvSpPr>
            <p:cNvPr id="46" name="Freeform 45"/>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890954" y="2508738"/>
              <a:ext cx="2766646" cy="1389243"/>
              <a:chOff x="890954" y="2508738"/>
              <a:chExt cx="2766646" cy="1389243"/>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1383323" cy="13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688136" y="3528649"/>
              <a:ext cx="250960" cy="352117"/>
            </a:xfrm>
            <a:prstGeom prst="rect">
              <a:avLst/>
            </a:prstGeom>
            <a:noFill/>
          </p:spPr>
          <p:txBody>
            <a:bodyPr wrap="none" rtlCol="0">
              <a:spAutoFit/>
            </a:bodyPr>
            <a:lstStyle/>
            <a:p>
              <a:r>
                <a:rPr lang="en-US" dirty="0"/>
                <a:t>f</a:t>
              </a:r>
            </a:p>
          </p:txBody>
        </p:sp>
        <p:sp>
          <p:nvSpPr>
            <p:cNvPr id="49" name="TextBox 48"/>
            <p:cNvSpPr txBox="1"/>
            <p:nvPr/>
          </p:nvSpPr>
          <p:spPr>
            <a:xfrm>
              <a:off x="2602531" y="3528650"/>
              <a:ext cx="250960" cy="352117"/>
            </a:xfrm>
            <a:prstGeom prst="rect">
              <a:avLst/>
            </a:prstGeom>
            <a:noFill/>
          </p:spPr>
          <p:txBody>
            <a:bodyPr wrap="none" rtlCol="0">
              <a:spAutoFit/>
            </a:bodyPr>
            <a:lstStyle/>
            <a:p>
              <a:r>
                <a:rPr lang="en-US" dirty="0"/>
                <a:t>f</a:t>
              </a:r>
            </a:p>
          </p:txBody>
        </p:sp>
      </p:grpSp>
      <p:grpSp>
        <p:nvGrpSpPr>
          <p:cNvPr id="56" name="Group 55"/>
          <p:cNvGrpSpPr/>
          <p:nvPr/>
        </p:nvGrpSpPr>
        <p:grpSpPr>
          <a:xfrm>
            <a:off x="7603731" y="4671618"/>
            <a:ext cx="1997471" cy="1957753"/>
            <a:chOff x="890954" y="2168770"/>
            <a:chExt cx="2766646" cy="2520462"/>
          </a:xfrm>
        </p:grpSpPr>
        <p:sp>
          <p:nvSpPr>
            <p:cNvPr id="57" name="Freeform 56"/>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890954" y="2508738"/>
              <a:ext cx="2766646" cy="1389242"/>
              <a:chOff x="890954" y="2508738"/>
              <a:chExt cx="2766646" cy="1389242"/>
            </a:xfrm>
          </p:grpSpPr>
          <p:cxnSp>
            <p:nvCxnSpPr>
              <p:cNvPr id="61" name="Straight Connector 60"/>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890954" y="2508738"/>
                <a:ext cx="1383324" cy="13892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688136" y="3528648"/>
              <a:ext cx="353468" cy="475488"/>
            </a:xfrm>
            <a:prstGeom prst="rect">
              <a:avLst/>
            </a:prstGeom>
            <a:noFill/>
          </p:spPr>
          <p:txBody>
            <a:bodyPr wrap="none" rtlCol="0">
              <a:spAutoFit/>
            </a:bodyPr>
            <a:lstStyle/>
            <a:p>
              <a:r>
                <a:rPr lang="en-US" dirty="0"/>
                <a:t>f</a:t>
              </a:r>
            </a:p>
          </p:txBody>
        </p:sp>
        <p:sp>
          <p:nvSpPr>
            <p:cNvPr id="60" name="TextBox 59"/>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65" name="Straight Connector 64"/>
          <p:cNvCxnSpPr/>
          <p:nvPr/>
        </p:nvCxnSpPr>
        <p:spPr>
          <a:xfrm>
            <a:off x="8602467" y="6014771"/>
            <a:ext cx="811165" cy="3743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sp>
        <p:nvSpPr>
          <p:cNvPr id="5089284" name="Isosceles Triangle 5089283"/>
          <p:cNvSpPr/>
          <p:nvPr/>
        </p:nvSpPr>
        <p:spPr>
          <a:xfrm rot="8224277">
            <a:off x="2714753" y="2024082"/>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6459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185138" cy="1143000"/>
          </a:xfrm>
        </p:spPr>
        <p:txBody>
          <a:bodyPr>
            <a:normAutofit fontScale="90000"/>
          </a:bodyPr>
          <a:lstStyle/>
          <a:p>
            <a:r>
              <a:rPr lang="en-US" dirty="0"/>
              <a:t>Question 223.15.8</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22</a:t>
            </a:fld>
            <a:endParaRPr lang="en-US"/>
          </a:p>
        </p:txBody>
      </p:sp>
      <p:grpSp>
        <p:nvGrpSpPr>
          <p:cNvPr id="22" name="Group 21"/>
          <p:cNvGrpSpPr/>
          <p:nvPr/>
        </p:nvGrpSpPr>
        <p:grpSpPr>
          <a:xfrm>
            <a:off x="7603729" y="427890"/>
            <a:ext cx="1997471" cy="1957753"/>
            <a:chOff x="890954" y="2168770"/>
            <a:chExt cx="2766646" cy="2520462"/>
          </a:xfrm>
        </p:grpSpPr>
        <p:sp>
          <p:nvSpPr>
            <p:cNvPr id="23" name="Freeform 22"/>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890954" y="2508738"/>
              <a:ext cx="2766646" cy="996452"/>
              <a:chOff x="890954" y="2508738"/>
              <a:chExt cx="2766646" cy="996452"/>
            </a:xfrm>
          </p:grpSpPr>
          <p:cxnSp>
            <p:nvCxnSpPr>
              <p:cNvPr id="27" name="Straight Connector 26"/>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890954" y="2508738"/>
                <a:ext cx="1383326" cy="90852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688136" y="3528648"/>
              <a:ext cx="353468" cy="475488"/>
            </a:xfrm>
            <a:prstGeom prst="rect">
              <a:avLst/>
            </a:prstGeom>
            <a:noFill/>
          </p:spPr>
          <p:txBody>
            <a:bodyPr wrap="none" rtlCol="0">
              <a:spAutoFit/>
            </a:bodyPr>
            <a:lstStyle/>
            <a:p>
              <a:r>
                <a:rPr lang="en-US" dirty="0"/>
                <a:t>f</a:t>
              </a:r>
            </a:p>
          </p:txBody>
        </p:sp>
        <p:sp>
          <p:nvSpPr>
            <p:cNvPr id="26" name="TextBox 25"/>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31" name="Straight Connector 30"/>
          <p:cNvCxnSpPr/>
          <p:nvPr/>
        </p:nvCxnSpPr>
        <p:spPr>
          <a:xfrm>
            <a:off x="8602463" y="1406766"/>
            <a:ext cx="1104242"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grpSp>
        <p:nvGrpSpPr>
          <p:cNvPr id="34" name="Group 33"/>
          <p:cNvGrpSpPr/>
          <p:nvPr/>
        </p:nvGrpSpPr>
        <p:grpSpPr>
          <a:xfrm>
            <a:off x="7603730" y="2584923"/>
            <a:ext cx="1997471" cy="1957753"/>
            <a:chOff x="890954" y="2168770"/>
            <a:chExt cx="2766646" cy="2520462"/>
          </a:xfrm>
        </p:grpSpPr>
        <p:sp>
          <p:nvSpPr>
            <p:cNvPr id="35" name="Freeform 34"/>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90954" y="2330390"/>
              <a:ext cx="2766646" cy="2049466"/>
              <a:chOff x="890954" y="2330390"/>
              <a:chExt cx="2766646" cy="2049466"/>
            </a:xfrm>
          </p:grpSpPr>
          <p:cxnSp>
            <p:nvCxnSpPr>
              <p:cNvPr id="39" name="Straight Connector 38"/>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1066816" y="2330390"/>
                <a:ext cx="2184851" cy="20494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1688136" y="3528648"/>
              <a:ext cx="353468" cy="475488"/>
            </a:xfrm>
            <a:prstGeom prst="rect">
              <a:avLst/>
            </a:prstGeom>
            <a:noFill/>
          </p:spPr>
          <p:txBody>
            <a:bodyPr wrap="none" rtlCol="0">
              <a:spAutoFit/>
            </a:bodyPr>
            <a:lstStyle/>
            <a:p>
              <a:r>
                <a:rPr lang="en-US" dirty="0"/>
                <a:t>f</a:t>
              </a:r>
            </a:p>
          </p:txBody>
        </p:sp>
        <p:sp>
          <p:nvSpPr>
            <p:cNvPr id="38" name="TextBox 37"/>
            <p:cNvSpPr txBox="1"/>
            <p:nvPr/>
          </p:nvSpPr>
          <p:spPr>
            <a:xfrm>
              <a:off x="2602531" y="3528650"/>
              <a:ext cx="353468" cy="475488"/>
            </a:xfrm>
            <a:prstGeom prst="rect">
              <a:avLst/>
            </a:prstGeom>
            <a:noFill/>
          </p:spPr>
          <p:txBody>
            <a:bodyPr wrap="none" rtlCol="0">
              <a:spAutoFit/>
            </a:bodyPr>
            <a:lstStyle/>
            <a:p>
              <a:r>
                <a:rPr lang="en-US" dirty="0"/>
                <a:t>f</a:t>
              </a:r>
            </a:p>
          </p:txBody>
        </p:sp>
      </p:gr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grpSp>
        <p:nvGrpSpPr>
          <p:cNvPr id="45" name="Group 44"/>
          <p:cNvGrpSpPr/>
          <p:nvPr/>
        </p:nvGrpSpPr>
        <p:grpSpPr>
          <a:xfrm>
            <a:off x="2309621" y="1236930"/>
            <a:ext cx="2813364" cy="2643685"/>
            <a:chOff x="890954" y="2168770"/>
            <a:chExt cx="2766646" cy="2520462"/>
          </a:xfrm>
        </p:grpSpPr>
        <p:sp>
          <p:nvSpPr>
            <p:cNvPr id="46" name="Freeform 45"/>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890954" y="2508738"/>
              <a:ext cx="2766646" cy="996452"/>
              <a:chOff x="890954" y="2508738"/>
              <a:chExt cx="2766646" cy="996452"/>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1383323" cy="91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688136" y="3528649"/>
              <a:ext cx="250960" cy="352117"/>
            </a:xfrm>
            <a:prstGeom prst="rect">
              <a:avLst/>
            </a:prstGeom>
            <a:noFill/>
          </p:spPr>
          <p:txBody>
            <a:bodyPr wrap="none" rtlCol="0">
              <a:spAutoFit/>
            </a:bodyPr>
            <a:lstStyle/>
            <a:p>
              <a:r>
                <a:rPr lang="en-US" dirty="0"/>
                <a:t>f</a:t>
              </a:r>
            </a:p>
          </p:txBody>
        </p:sp>
        <p:sp>
          <p:nvSpPr>
            <p:cNvPr id="49" name="TextBox 48"/>
            <p:cNvSpPr txBox="1"/>
            <p:nvPr/>
          </p:nvSpPr>
          <p:spPr>
            <a:xfrm>
              <a:off x="2602531" y="3528650"/>
              <a:ext cx="250960" cy="352117"/>
            </a:xfrm>
            <a:prstGeom prst="rect">
              <a:avLst/>
            </a:prstGeom>
            <a:noFill/>
          </p:spPr>
          <p:txBody>
            <a:bodyPr wrap="none" rtlCol="0">
              <a:spAutoFit/>
            </a:bodyPr>
            <a:lstStyle/>
            <a:p>
              <a:r>
                <a:rPr lang="en-US" dirty="0"/>
                <a:t>f</a:t>
              </a:r>
            </a:p>
          </p:txBody>
        </p:sp>
      </p:grpSp>
      <p:grpSp>
        <p:nvGrpSpPr>
          <p:cNvPr id="56" name="Group 55"/>
          <p:cNvGrpSpPr/>
          <p:nvPr/>
        </p:nvGrpSpPr>
        <p:grpSpPr>
          <a:xfrm>
            <a:off x="7603731" y="4671618"/>
            <a:ext cx="1997471" cy="1957753"/>
            <a:chOff x="890954" y="2168770"/>
            <a:chExt cx="2766646" cy="2520462"/>
          </a:xfrm>
        </p:grpSpPr>
        <p:sp>
          <p:nvSpPr>
            <p:cNvPr id="57" name="Freeform 56"/>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890954" y="2508738"/>
              <a:ext cx="2766646" cy="996452"/>
              <a:chOff x="890954" y="2508738"/>
              <a:chExt cx="2766646" cy="996452"/>
            </a:xfrm>
          </p:grpSpPr>
          <p:cxnSp>
            <p:nvCxnSpPr>
              <p:cNvPr id="61" name="Straight Connector 60"/>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890954" y="2508738"/>
                <a:ext cx="1383320" cy="9618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688136" y="3528648"/>
              <a:ext cx="353468" cy="475488"/>
            </a:xfrm>
            <a:prstGeom prst="rect">
              <a:avLst/>
            </a:prstGeom>
            <a:noFill/>
          </p:spPr>
          <p:txBody>
            <a:bodyPr wrap="none" rtlCol="0">
              <a:spAutoFit/>
            </a:bodyPr>
            <a:lstStyle/>
            <a:p>
              <a:r>
                <a:rPr lang="en-US" dirty="0"/>
                <a:t>f</a:t>
              </a:r>
            </a:p>
          </p:txBody>
        </p:sp>
        <p:sp>
          <p:nvSpPr>
            <p:cNvPr id="60" name="TextBox 59"/>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65" name="Straight Connector 64"/>
          <p:cNvCxnSpPr/>
          <p:nvPr/>
        </p:nvCxnSpPr>
        <p:spPr>
          <a:xfrm>
            <a:off x="8569297" y="5671453"/>
            <a:ext cx="1031904" cy="3743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sp>
        <p:nvSpPr>
          <p:cNvPr id="5089284" name="Isosceles Triangle 5089283"/>
          <p:cNvSpPr/>
          <p:nvPr/>
        </p:nvSpPr>
        <p:spPr>
          <a:xfrm rot="7739718">
            <a:off x="2891428" y="199897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589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83" y="129099"/>
            <a:ext cx="4185138" cy="1143000"/>
          </a:xfrm>
        </p:spPr>
        <p:txBody>
          <a:bodyPr>
            <a:normAutofit fontScale="90000"/>
          </a:bodyPr>
          <a:lstStyle/>
          <a:p>
            <a:r>
              <a:rPr lang="en-US" dirty="0"/>
              <a:t>Question 223.15.9</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23</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7" name="Group 6"/>
          <p:cNvGrpSpPr/>
          <p:nvPr/>
        </p:nvGrpSpPr>
        <p:grpSpPr>
          <a:xfrm>
            <a:off x="2309621" y="1236930"/>
            <a:ext cx="2860256" cy="2678855"/>
            <a:chOff x="785621" y="1236929"/>
            <a:chExt cx="2860256" cy="2678855"/>
          </a:xfrm>
        </p:grpSpPr>
        <p:sp>
          <p:nvSpPr>
            <p:cNvPr id="6" name="Rectangle 5"/>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785621" y="1593518"/>
              <a:ext cx="1405344" cy="3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326635"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030189"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5400000">
              <a:off x="1232520" y="154030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32D66EBE-EEA5-4D97-BDB2-F9E784E90951}"/>
              </a:ext>
            </a:extLst>
          </p:cNvPr>
          <p:cNvGrpSpPr/>
          <p:nvPr/>
        </p:nvGrpSpPr>
        <p:grpSpPr>
          <a:xfrm>
            <a:off x="7561560" y="725723"/>
            <a:ext cx="2092168" cy="1601646"/>
            <a:chOff x="7561560" y="725723"/>
            <a:chExt cx="2092168" cy="1601646"/>
          </a:xfrm>
        </p:grpSpPr>
        <p:sp>
          <p:nvSpPr>
            <p:cNvPr id="78" name="Rectangle 77"/>
            <p:cNvSpPr/>
            <p:nvPr/>
          </p:nvSpPr>
          <p:spPr>
            <a:xfrm>
              <a:off x="8470380" y="725723"/>
              <a:ext cx="281145" cy="1520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8358907" y="725723"/>
              <a:ext cx="221119" cy="1580618"/>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9255693" y="1460887"/>
              <a:ext cx="87198" cy="955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8009610" y="1468239"/>
              <a:ext cx="87198" cy="955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7561560" y="938922"/>
              <a:ext cx="1027955" cy="180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957291" y="1578523"/>
              <a:ext cx="255198" cy="369332"/>
            </a:xfrm>
            <a:prstGeom prst="rect">
              <a:avLst/>
            </a:prstGeom>
            <a:noFill/>
          </p:spPr>
          <p:txBody>
            <a:bodyPr wrap="none" rtlCol="0">
              <a:spAutoFit/>
            </a:bodyPr>
            <a:lstStyle/>
            <a:p>
              <a:r>
                <a:rPr lang="en-US" dirty="0"/>
                <a:t>f</a:t>
              </a:r>
            </a:p>
          </p:txBody>
        </p:sp>
        <p:sp>
          <p:nvSpPr>
            <p:cNvPr id="84" name="TextBox 83"/>
            <p:cNvSpPr txBox="1"/>
            <p:nvPr/>
          </p:nvSpPr>
          <p:spPr>
            <a:xfrm>
              <a:off x="9203376" y="1578523"/>
              <a:ext cx="255198" cy="369332"/>
            </a:xfrm>
            <a:prstGeom prst="rect">
              <a:avLst/>
            </a:prstGeom>
            <a:noFill/>
          </p:spPr>
          <p:txBody>
            <a:bodyPr wrap="none" rtlCol="0">
              <a:spAutoFit/>
            </a:bodyPr>
            <a:lstStyle/>
            <a:p>
              <a:r>
                <a:rPr lang="en-US" dirty="0"/>
                <a:t>f</a:t>
              </a:r>
            </a:p>
          </p:txBody>
        </p:sp>
        <p:sp>
          <p:nvSpPr>
            <p:cNvPr id="85" name="Isosceles Triangle 84"/>
            <p:cNvSpPr/>
            <p:nvPr/>
          </p:nvSpPr>
          <p:spPr>
            <a:xfrm rot="5400000">
              <a:off x="7899411" y="897986"/>
              <a:ext cx="98127" cy="99916"/>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8641880" y="746751"/>
              <a:ext cx="221119" cy="1580618"/>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7595860" y="1512356"/>
              <a:ext cx="20578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585007" y="2964817"/>
            <a:ext cx="2092168" cy="1601646"/>
            <a:chOff x="785621" y="1236929"/>
            <a:chExt cx="2860256" cy="2678855"/>
          </a:xfrm>
        </p:grpSpPr>
        <p:sp>
          <p:nvSpPr>
            <p:cNvPr id="89" name="Rectangle 88"/>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785621" y="1593518"/>
              <a:ext cx="1405344" cy="3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326635" y="2663291"/>
              <a:ext cx="348888" cy="617731"/>
            </a:xfrm>
            <a:prstGeom prst="rect">
              <a:avLst/>
            </a:prstGeom>
            <a:noFill/>
          </p:spPr>
          <p:txBody>
            <a:bodyPr wrap="none" rtlCol="0">
              <a:spAutoFit/>
            </a:bodyPr>
            <a:lstStyle/>
            <a:p>
              <a:r>
                <a:rPr lang="en-US" dirty="0"/>
                <a:t>f</a:t>
              </a:r>
            </a:p>
          </p:txBody>
        </p:sp>
        <p:sp>
          <p:nvSpPr>
            <p:cNvPr id="95" name="TextBox 94"/>
            <p:cNvSpPr txBox="1"/>
            <p:nvPr/>
          </p:nvSpPr>
          <p:spPr>
            <a:xfrm>
              <a:off x="3030189" y="2663291"/>
              <a:ext cx="348888" cy="617731"/>
            </a:xfrm>
            <a:prstGeom prst="rect">
              <a:avLst/>
            </a:prstGeom>
            <a:noFill/>
          </p:spPr>
          <p:txBody>
            <a:bodyPr wrap="none" rtlCol="0">
              <a:spAutoFit/>
            </a:bodyPr>
            <a:lstStyle/>
            <a:p>
              <a:r>
                <a:rPr lang="en-US" dirty="0"/>
                <a:t>f</a:t>
              </a:r>
            </a:p>
          </p:txBody>
        </p:sp>
        <p:sp>
          <p:nvSpPr>
            <p:cNvPr id="96" name="Isosceles Triangle 95"/>
            <p:cNvSpPr/>
            <p:nvPr/>
          </p:nvSpPr>
          <p:spPr>
            <a:xfrm rot="5400000">
              <a:off x="1232520" y="154030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96"/>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7596731" y="5016343"/>
            <a:ext cx="2092168" cy="1601646"/>
            <a:chOff x="785621" y="1236929"/>
            <a:chExt cx="2860256" cy="2678855"/>
          </a:xfrm>
        </p:grpSpPr>
        <p:sp>
          <p:nvSpPr>
            <p:cNvPr id="100" name="Rectangle 99"/>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785621" y="1593518"/>
              <a:ext cx="1405344" cy="3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6635" y="2663291"/>
              <a:ext cx="348888" cy="617731"/>
            </a:xfrm>
            <a:prstGeom prst="rect">
              <a:avLst/>
            </a:prstGeom>
            <a:noFill/>
          </p:spPr>
          <p:txBody>
            <a:bodyPr wrap="none" rtlCol="0">
              <a:spAutoFit/>
            </a:bodyPr>
            <a:lstStyle/>
            <a:p>
              <a:r>
                <a:rPr lang="en-US" dirty="0"/>
                <a:t>f</a:t>
              </a:r>
            </a:p>
          </p:txBody>
        </p:sp>
        <p:sp>
          <p:nvSpPr>
            <p:cNvPr id="106" name="TextBox 105"/>
            <p:cNvSpPr txBox="1"/>
            <p:nvPr/>
          </p:nvSpPr>
          <p:spPr>
            <a:xfrm>
              <a:off x="3030189" y="2663291"/>
              <a:ext cx="348888" cy="617731"/>
            </a:xfrm>
            <a:prstGeom prst="rect">
              <a:avLst/>
            </a:prstGeom>
            <a:noFill/>
          </p:spPr>
          <p:txBody>
            <a:bodyPr wrap="none" rtlCol="0">
              <a:spAutoFit/>
            </a:bodyPr>
            <a:lstStyle/>
            <a:p>
              <a:r>
                <a:rPr lang="en-US" dirty="0"/>
                <a:t>f</a:t>
              </a:r>
            </a:p>
          </p:txBody>
        </p:sp>
        <p:sp>
          <p:nvSpPr>
            <p:cNvPr id="107" name="Isosceles Triangle 106"/>
            <p:cNvSpPr/>
            <p:nvPr/>
          </p:nvSpPr>
          <p:spPr>
            <a:xfrm rot="5400000">
              <a:off x="1232520" y="154030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a:cxnSpLocks/>
          </p:cNvCxnSpPr>
          <p:nvPr/>
        </p:nvCxnSpPr>
        <p:spPr>
          <a:xfrm>
            <a:off x="8570865" y="953549"/>
            <a:ext cx="1123641" cy="8752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8600838" y="2348804"/>
            <a:ext cx="1183348" cy="8472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8589116" y="5247586"/>
            <a:ext cx="1692023" cy="4351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557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83" y="129099"/>
            <a:ext cx="4709317" cy="1143000"/>
          </a:xfrm>
        </p:spPr>
        <p:txBody>
          <a:bodyPr>
            <a:normAutofit/>
          </a:bodyPr>
          <a:lstStyle/>
          <a:p>
            <a:r>
              <a:rPr lang="en-US" dirty="0"/>
              <a:t>Question 223.15.10</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24</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7" name="Group 6"/>
          <p:cNvGrpSpPr/>
          <p:nvPr/>
        </p:nvGrpSpPr>
        <p:grpSpPr>
          <a:xfrm>
            <a:off x="2309621" y="1236930"/>
            <a:ext cx="2860256" cy="2678855"/>
            <a:chOff x="785621" y="1236929"/>
            <a:chExt cx="2860256" cy="2678855"/>
          </a:xfrm>
        </p:grpSpPr>
        <p:sp>
          <p:nvSpPr>
            <p:cNvPr id="6" name="Rectangle 5"/>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785621" y="1593518"/>
              <a:ext cx="1434651" cy="10004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326635"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030189"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7756031">
              <a:off x="1351616" y="1971946"/>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561560" y="725723"/>
            <a:ext cx="2092168" cy="1601646"/>
            <a:chOff x="785621" y="1236929"/>
            <a:chExt cx="2860256" cy="2678855"/>
          </a:xfrm>
        </p:grpSpPr>
        <p:sp>
          <p:nvSpPr>
            <p:cNvPr id="78" name="Rectangle 77"/>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785621" y="1593518"/>
              <a:ext cx="1424426" cy="9591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326635" y="2663291"/>
              <a:ext cx="348888" cy="617731"/>
            </a:xfrm>
            <a:prstGeom prst="rect">
              <a:avLst/>
            </a:prstGeom>
            <a:noFill/>
          </p:spPr>
          <p:txBody>
            <a:bodyPr wrap="none" rtlCol="0">
              <a:spAutoFit/>
            </a:bodyPr>
            <a:lstStyle/>
            <a:p>
              <a:r>
                <a:rPr lang="en-US" dirty="0"/>
                <a:t>f</a:t>
              </a:r>
            </a:p>
          </p:txBody>
        </p:sp>
        <p:sp>
          <p:nvSpPr>
            <p:cNvPr id="84" name="TextBox 83"/>
            <p:cNvSpPr txBox="1"/>
            <p:nvPr/>
          </p:nvSpPr>
          <p:spPr>
            <a:xfrm>
              <a:off x="3030189" y="2663291"/>
              <a:ext cx="348888" cy="617731"/>
            </a:xfrm>
            <a:prstGeom prst="rect">
              <a:avLst/>
            </a:prstGeom>
            <a:noFill/>
          </p:spPr>
          <p:txBody>
            <a:bodyPr wrap="none" rtlCol="0">
              <a:spAutoFit/>
            </a:bodyPr>
            <a:lstStyle/>
            <a:p>
              <a:r>
                <a:rPr lang="en-US" dirty="0"/>
                <a:t>f</a:t>
              </a:r>
            </a:p>
          </p:txBody>
        </p:sp>
        <p:sp>
          <p:nvSpPr>
            <p:cNvPr id="86" name="Freeform 85"/>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585007" y="2964817"/>
            <a:ext cx="2092168" cy="1601646"/>
            <a:chOff x="785621" y="1236929"/>
            <a:chExt cx="2860256" cy="2678855"/>
          </a:xfrm>
        </p:grpSpPr>
        <p:sp>
          <p:nvSpPr>
            <p:cNvPr id="89" name="Rectangle 88"/>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785621" y="1593518"/>
              <a:ext cx="1421519" cy="9591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326635" y="2663291"/>
              <a:ext cx="348888" cy="617731"/>
            </a:xfrm>
            <a:prstGeom prst="rect">
              <a:avLst/>
            </a:prstGeom>
            <a:noFill/>
          </p:spPr>
          <p:txBody>
            <a:bodyPr wrap="none" rtlCol="0">
              <a:spAutoFit/>
            </a:bodyPr>
            <a:lstStyle/>
            <a:p>
              <a:r>
                <a:rPr lang="en-US" dirty="0"/>
                <a:t>f</a:t>
              </a:r>
            </a:p>
          </p:txBody>
        </p:sp>
        <p:sp>
          <p:nvSpPr>
            <p:cNvPr id="95" name="TextBox 94"/>
            <p:cNvSpPr txBox="1"/>
            <p:nvPr/>
          </p:nvSpPr>
          <p:spPr>
            <a:xfrm>
              <a:off x="3030189" y="2663291"/>
              <a:ext cx="348888" cy="617731"/>
            </a:xfrm>
            <a:prstGeom prst="rect">
              <a:avLst/>
            </a:prstGeom>
            <a:noFill/>
          </p:spPr>
          <p:txBody>
            <a:bodyPr wrap="none" rtlCol="0">
              <a:spAutoFit/>
            </a:bodyPr>
            <a:lstStyle/>
            <a:p>
              <a:r>
                <a:rPr lang="en-US" dirty="0"/>
                <a:t>f</a:t>
              </a:r>
            </a:p>
          </p:txBody>
        </p:sp>
        <p:sp>
          <p:nvSpPr>
            <p:cNvPr id="97" name="Freeform 96"/>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7596732" y="5016343"/>
            <a:ext cx="2197569" cy="1601646"/>
            <a:chOff x="785621" y="1236929"/>
            <a:chExt cx="3004352" cy="2678855"/>
          </a:xfrm>
        </p:grpSpPr>
        <p:sp>
          <p:nvSpPr>
            <p:cNvPr id="100" name="Rectangle 99"/>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1326635" y="2663291"/>
              <a:ext cx="348888" cy="617731"/>
            </a:xfrm>
            <a:prstGeom prst="rect">
              <a:avLst/>
            </a:prstGeom>
            <a:noFill/>
          </p:spPr>
          <p:txBody>
            <a:bodyPr wrap="none" rtlCol="0">
              <a:spAutoFit/>
            </a:bodyPr>
            <a:lstStyle/>
            <a:p>
              <a:r>
                <a:rPr lang="en-US" dirty="0"/>
                <a:t>f</a:t>
              </a:r>
            </a:p>
          </p:txBody>
        </p:sp>
        <p:sp>
          <p:nvSpPr>
            <p:cNvPr id="106" name="TextBox 105"/>
            <p:cNvSpPr txBox="1"/>
            <p:nvPr/>
          </p:nvSpPr>
          <p:spPr>
            <a:xfrm>
              <a:off x="3030189" y="2663291"/>
              <a:ext cx="348888" cy="617731"/>
            </a:xfrm>
            <a:prstGeom prst="rect">
              <a:avLst/>
            </a:prstGeom>
            <a:noFill/>
          </p:spPr>
          <p:txBody>
            <a:bodyPr wrap="none" rtlCol="0">
              <a:spAutoFit/>
            </a:bodyPr>
            <a:lstStyle/>
            <a:p>
              <a:r>
                <a:rPr lang="en-US" dirty="0"/>
                <a:t>f</a:t>
              </a:r>
            </a:p>
          </p:txBody>
        </p:sp>
        <p:sp>
          <p:nvSpPr>
            <p:cNvPr id="108" name="Freeform 107"/>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85621" y="1593518"/>
              <a:ext cx="3004352" cy="19982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p:nvPr/>
        </p:nvCxnSpPr>
        <p:spPr>
          <a:xfrm flipV="1">
            <a:off x="8610952" y="1512357"/>
            <a:ext cx="1183348" cy="10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8648241" y="3178017"/>
            <a:ext cx="917790" cy="580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089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883" y="129099"/>
            <a:ext cx="4439686" cy="1143000"/>
          </a:xfrm>
        </p:spPr>
        <p:txBody>
          <a:bodyPr>
            <a:normAutofit fontScale="90000"/>
          </a:bodyPr>
          <a:lstStyle/>
          <a:p>
            <a:r>
              <a:rPr lang="en-US" dirty="0"/>
              <a:t>Question 223.15.11</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25</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7" name="Group 6"/>
          <p:cNvGrpSpPr/>
          <p:nvPr/>
        </p:nvGrpSpPr>
        <p:grpSpPr>
          <a:xfrm>
            <a:off x="2309621" y="1236930"/>
            <a:ext cx="2860256" cy="2678855"/>
            <a:chOff x="785621" y="1236929"/>
            <a:chExt cx="2860256" cy="2678855"/>
          </a:xfrm>
        </p:grpSpPr>
        <p:sp>
          <p:nvSpPr>
            <p:cNvPr id="6" name="Rectangle 5"/>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785621" y="1593518"/>
              <a:ext cx="1453574" cy="6067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326635"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030189"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6913568">
              <a:off x="1349390" y="179351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422358" y="725723"/>
            <a:ext cx="2231371" cy="1601646"/>
            <a:chOff x="595313" y="1236929"/>
            <a:chExt cx="3050564" cy="2678855"/>
          </a:xfrm>
        </p:grpSpPr>
        <p:sp>
          <p:nvSpPr>
            <p:cNvPr id="78" name="Rectangle 77"/>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p:nvPr/>
          </p:nvCxnSpPr>
          <p:spPr>
            <a:xfrm>
              <a:off x="595313" y="1272100"/>
              <a:ext cx="1643882" cy="8786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326635" y="2663291"/>
              <a:ext cx="348888" cy="617731"/>
            </a:xfrm>
            <a:prstGeom prst="rect">
              <a:avLst/>
            </a:prstGeom>
            <a:noFill/>
          </p:spPr>
          <p:txBody>
            <a:bodyPr wrap="none" rtlCol="0">
              <a:spAutoFit/>
            </a:bodyPr>
            <a:lstStyle/>
            <a:p>
              <a:r>
                <a:rPr lang="en-US" dirty="0"/>
                <a:t>f</a:t>
              </a:r>
            </a:p>
          </p:txBody>
        </p:sp>
        <p:sp>
          <p:nvSpPr>
            <p:cNvPr id="84" name="TextBox 83"/>
            <p:cNvSpPr txBox="1"/>
            <p:nvPr/>
          </p:nvSpPr>
          <p:spPr>
            <a:xfrm>
              <a:off x="3030189" y="2663291"/>
              <a:ext cx="348888" cy="617731"/>
            </a:xfrm>
            <a:prstGeom prst="rect">
              <a:avLst/>
            </a:prstGeom>
            <a:noFill/>
          </p:spPr>
          <p:txBody>
            <a:bodyPr wrap="none" rtlCol="0">
              <a:spAutoFit/>
            </a:bodyPr>
            <a:lstStyle/>
            <a:p>
              <a:r>
                <a:rPr lang="en-US" dirty="0"/>
                <a:t>f</a:t>
              </a:r>
            </a:p>
          </p:txBody>
        </p:sp>
        <p:sp>
          <p:nvSpPr>
            <p:cNvPr id="86" name="Freeform 85"/>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619307" y="2964817"/>
            <a:ext cx="2057868" cy="1601646"/>
            <a:chOff x="832513" y="1236929"/>
            <a:chExt cx="2813364" cy="2678855"/>
          </a:xfrm>
        </p:grpSpPr>
        <p:sp>
          <p:nvSpPr>
            <p:cNvPr id="89" name="Rectangle 88"/>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832513" y="1380539"/>
              <a:ext cx="1397986" cy="6983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326635" y="2663291"/>
              <a:ext cx="348888" cy="617731"/>
            </a:xfrm>
            <a:prstGeom prst="rect">
              <a:avLst/>
            </a:prstGeom>
            <a:noFill/>
          </p:spPr>
          <p:txBody>
            <a:bodyPr wrap="none" rtlCol="0">
              <a:spAutoFit/>
            </a:bodyPr>
            <a:lstStyle/>
            <a:p>
              <a:r>
                <a:rPr lang="en-US" dirty="0"/>
                <a:t>f</a:t>
              </a:r>
            </a:p>
          </p:txBody>
        </p:sp>
        <p:sp>
          <p:nvSpPr>
            <p:cNvPr id="95" name="TextBox 94"/>
            <p:cNvSpPr txBox="1"/>
            <p:nvPr/>
          </p:nvSpPr>
          <p:spPr>
            <a:xfrm>
              <a:off x="3030189" y="2663291"/>
              <a:ext cx="348888" cy="617731"/>
            </a:xfrm>
            <a:prstGeom prst="rect">
              <a:avLst/>
            </a:prstGeom>
            <a:noFill/>
          </p:spPr>
          <p:txBody>
            <a:bodyPr wrap="none" rtlCol="0">
              <a:spAutoFit/>
            </a:bodyPr>
            <a:lstStyle/>
            <a:p>
              <a:r>
                <a:rPr lang="en-US" dirty="0"/>
                <a:t>f</a:t>
              </a:r>
            </a:p>
          </p:txBody>
        </p:sp>
        <p:sp>
          <p:nvSpPr>
            <p:cNvPr id="97" name="Freeform 96"/>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7631031" y="5016343"/>
            <a:ext cx="2057868" cy="1601646"/>
            <a:chOff x="832513" y="1236929"/>
            <a:chExt cx="2813364" cy="2678855"/>
          </a:xfrm>
        </p:grpSpPr>
        <p:sp>
          <p:nvSpPr>
            <p:cNvPr id="100" name="Rectangle 99"/>
            <p:cNvSpPr/>
            <p:nvPr/>
          </p:nvSpPr>
          <p:spPr>
            <a:xfrm>
              <a:off x="2028092" y="1236929"/>
              <a:ext cx="384360" cy="2543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1875694" y="123692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101713"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398161"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832513" y="1434902"/>
              <a:ext cx="1345479" cy="6077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6635" y="2663291"/>
              <a:ext cx="348888" cy="617731"/>
            </a:xfrm>
            <a:prstGeom prst="rect">
              <a:avLst/>
            </a:prstGeom>
            <a:noFill/>
          </p:spPr>
          <p:txBody>
            <a:bodyPr wrap="none" rtlCol="0">
              <a:spAutoFit/>
            </a:bodyPr>
            <a:lstStyle/>
            <a:p>
              <a:r>
                <a:rPr lang="en-US" dirty="0"/>
                <a:t>f</a:t>
              </a:r>
            </a:p>
          </p:txBody>
        </p:sp>
        <p:sp>
          <p:nvSpPr>
            <p:cNvPr id="106" name="TextBox 105"/>
            <p:cNvSpPr txBox="1"/>
            <p:nvPr/>
          </p:nvSpPr>
          <p:spPr>
            <a:xfrm>
              <a:off x="3030189" y="2663291"/>
              <a:ext cx="348888" cy="617731"/>
            </a:xfrm>
            <a:prstGeom prst="rect">
              <a:avLst/>
            </a:prstGeom>
            <a:noFill/>
          </p:spPr>
          <p:txBody>
            <a:bodyPr wrap="none" rtlCol="0">
              <a:spAutoFit/>
            </a:bodyPr>
            <a:lstStyle/>
            <a:p>
              <a:r>
                <a:rPr lang="en-US" dirty="0"/>
                <a:t>f</a:t>
              </a:r>
            </a:p>
          </p:txBody>
        </p:sp>
        <p:sp>
          <p:nvSpPr>
            <p:cNvPr id="108" name="Freeform 107"/>
            <p:cNvSpPr/>
            <p:nvPr/>
          </p:nvSpPr>
          <p:spPr>
            <a:xfrm>
              <a:off x="2262554" y="1272099"/>
              <a:ext cx="302298"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p:cNvCxnSpPr/>
          <p:nvPr/>
        </p:nvCxnSpPr>
        <p:spPr>
          <a:xfrm flipV="1">
            <a:off x="8610952" y="1272100"/>
            <a:ext cx="1183348" cy="105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8641881" y="3178016"/>
            <a:ext cx="924150" cy="29017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4" idx="0"/>
          </p:cNvCxnSpPr>
          <p:nvPr/>
        </p:nvCxnSpPr>
        <p:spPr>
          <a:xfrm flipH="1" flipV="1">
            <a:off x="8628862" y="5498094"/>
            <a:ext cx="515138" cy="8582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865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583718" cy="1143000"/>
          </a:xfrm>
        </p:spPr>
        <p:txBody>
          <a:bodyPr>
            <a:normAutofit fontScale="90000"/>
          </a:bodyPr>
          <a:lstStyle/>
          <a:p>
            <a:r>
              <a:rPr lang="en-US" dirty="0"/>
              <a:t>Question 223.15.12</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26</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8" name="Group 7"/>
          <p:cNvGrpSpPr/>
          <p:nvPr/>
        </p:nvGrpSpPr>
        <p:grpSpPr>
          <a:xfrm>
            <a:off x="2346547" y="1236930"/>
            <a:ext cx="2884869" cy="2643685"/>
            <a:chOff x="822546" y="1236929"/>
            <a:chExt cx="2884869" cy="2643685"/>
          </a:xfrm>
        </p:grpSpPr>
        <p:sp>
          <p:nvSpPr>
            <p:cNvPr id="46" name="Freeform 45"/>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3" idx="2"/>
            </p:cNvCxnSpPr>
            <p:nvPr/>
          </p:nvCxnSpPr>
          <p:spPr>
            <a:xfrm>
              <a:off x="1523940" y="1960521"/>
              <a:ext cx="7621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22546"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452217" y="2663292"/>
              <a:ext cx="255198" cy="369332"/>
            </a:xfrm>
            <a:prstGeom prst="rect">
              <a:avLst/>
            </a:prstGeom>
            <a:noFill/>
          </p:spPr>
          <p:txBody>
            <a:bodyPr wrap="none" rtlCol="0">
              <a:spAutoFit/>
            </a:bodyPr>
            <a:lstStyle/>
            <a:p>
              <a:r>
                <a:rPr lang="en-US" dirty="0"/>
                <a:t>f</a:t>
              </a:r>
            </a:p>
          </p:txBody>
        </p:sp>
        <p:sp>
          <p:nvSpPr>
            <p:cNvPr id="3" name="Down Arrow 2"/>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81254" y="147402"/>
            <a:ext cx="2467144" cy="2126821"/>
            <a:chOff x="822546" y="1236929"/>
            <a:chExt cx="2933063" cy="2643685"/>
          </a:xfrm>
        </p:grpSpPr>
        <p:sp>
          <p:nvSpPr>
            <p:cNvPr id="74" name="Freeform 7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81" idx="2"/>
            </p:cNvCxnSpPr>
            <p:nvPr/>
          </p:nvCxnSpPr>
          <p:spPr>
            <a:xfrm>
              <a:off x="1523940" y="1960521"/>
              <a:ext cx="7621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22546" y="2663292"/>
              <a:ext cx="303392" cy="459088"/>
            </a:xfrm>
            <a:prstGeom prst="rect">
              <a:avLst/>
            </a:prstGeom>
            <a:noFill/>
          </p:spPr>
          <p:txBody>
            <a:bodyPr wrap="none" rtlCol="0">
              <a:spAutoFit/>
            </a:bodyPr>
            <a:lstStyle/>
            <a:p>
              <a:r>
                <a:rPr lang="en-US" dirty="0"/>
                <a:t>f</a:t>
              </a:r>
            </a:p>
          </p:txBody>
        </p:sp>
        <p:sp>
          <p:nvSpPr>
            <p:cNvPr id="80" name="TextBox 7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81" name="Down Arrow 8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a:off x="8712311" y="729525"/>
            <a:ext cx="1652866" cy="7027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7460494" y="2425011"/>
            <a:ext cx="2467144" cy="2126821"/>
            <a:chOff x="822546" y="1236929"/>
            <a:chExt cx="2933063" cy="2643685"/>
          </a:xfrm>
        </p:grpSpPr>
        <p:sp>
          <p:nvSpPr>
            <p:cNvPr id="94" name="Freeform 9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101" idx="2"/>
            </p:cNvCxnSpPr>
            <p:nvPr/>
          </p:nvCxnSpPr>
          <p:spPr>
            <a:xfrm>
              <a:off x="1523940" y="1960521"/>
              <a:ext cx="7621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00" name="TextBox 9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01" name="Down Arrow 10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p:nvPr/>
        </p:nvCxnSpPr>
        <p:spPr>
          <a:xfrm>
            <a:off x="8691552" y="3007133"/>
            <a:ext cx="1214449" cy="15446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7460494" y="4731180"/>
            <a:ext cx="2467144" cy="2126821"/>
            <a:chOff x="822546" y="1236929"/>
            <a:chExt cx="2933063" cy="2643685"/>
          </a:xfrm>
        </p:grpSpPr>
        <p:sp>
          <p:nvSpPr>
            <p:cNvPr id="104" name="Freeform 10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11" idx="2"/>
            </p:cNvCxnSpPr>
            <p:nvPr/>
          </p:nvCxnSpPr>
          <p:spPr>
            <a:xfrm>
              <a:off x="1523940" y="1960521"/>
              <a:ext cx="7621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10" name="TextBox 10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11" name="Down Arrow 11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2" name="Straight Connector 111"/>
          <p:cNvCxnSpPr/>
          <p:nvPr/>
        </p:nvCxnSpPr>
        <p:spPr>
          <a:xfrm flipV="1">
            <a:off x="8691551" y="4731180"/>
            <a:ext cx="1041052" cy="5821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918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583718" cy="1143000"/>
          </a:xfrm>
        </p:spPr>
        <p:txBody>
          <a:bodyPr>
            <a:normAutofit fontScale="90000"/>
          </a:bodyPr>
          <a:lstStyle/>
          <a:p>
            <a:r>
              <a:rPr lang="en-US" dirty="0"/>
              <a:t>Question 223.15.13</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27</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8" name="Group 7"/>
          <p:cNvGrpSpPr/>
          <p:nvPr/>
        </p:nvGrpSpPr>
        <p:grpSpPr>
          <a:xfrm>
            <a:off x="2346547" y="1236930"/>
            <a:ext cx="2884869" cy="2643685"/>
            <a:chOff x="822546" y="1236929"/>
            <a:chExt cx="2884869" cy="2643685"/>
          </a:xfrm>
        </p:grpSpPr>
        <p:sp>
          <p:nvSpPr>
            <p:cNvPr id="46" name="Freeform 45"/>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3" idx="2"/>
            </p:cNvCxnSpPr>
            <p:nvPr/>
          </p:nvCxnSpPr>
          <p:spPr>
            <a:xfrm>
              <a:off x="1523940" y="1960521"/>
              <a:ext cx="762147" cy="598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22546"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452217" y="2663292"/>
              <a:ext cx="255198" cy="369332"/>
            </a:xfrm>
            <a:prstGeom prst="rect">
              <a:avLst/>
            </a:prstGeom>
            <a:noFill/>
          </p:spPr>
          <p:txBody>
            <a:bodyPr wrap="none" rtlCol="0">
              <a:spAutoFit/>
            </a:bodyPr>
            <a:lstStyle/>
            <a:p>
              <a:r>
                <a:rPr lang="en-US" dirty="0"/>
                <a:t>f</a:t>
              </a:r>
            </a:p>
          </p:txBody>
        </p:sp>
        <p:sp>
          <p:nvSpPr>
            <p:cNvPr id="3" name="Down Arrow 2"/>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81254" y="147402"/>
            <a:ext cx="2467144" cy="2126821"/>
            <a:chOff x="822546" y="1236929"/>
            <a:chExt cx="2933063" cy="2643685"/>
          </a:xfrm>
        </p:grpSpPr>
        <p:sp>
          <p:nvSpPr>
            <p:cNvPr id="74" name="Freeform 7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81" idx="2"/>
            </p:cNvCxnSpPr>
            <p:nvPr/>
          </p:nvCxnSpPr>
          <p:spPr>
            <a:xfrm>
              <a:off x="1523940" y="1960521"/>
              <a:ext cx="737467" cy="598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22546" y="2663292"/>
              <a:ext cx="303392" cy="459088"/>
            </a:xfrm>
            <a:prstGeom prst="rect">
              <a:avLst/>
            </a:prstGeom>
            <a:noFill/>
          </p:spPr>
          <p:txBody>
            <a:bodyPr wrap="none" rtlCol="0">
              <a:spAutoFit/>
            </a:bodyPr>
            <a:lstStyle/>
            <a:p>
              <a:r>
                <a:rPr lang="en-US" dirty="0"/>
                <a:t>f</a:t>
              </a:r>
            </a:p>
          </p:txBody>
        </p:sp>
        <p:sp>
          <p:nvSpPr>
            <p:cNvPr id="80" name="TextBox 7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81" name="Down Arrow 8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a:off x="8712312" y="1210811"/>
            <a:ext cx="1498489" cy="261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7460494" y="2425011"/>
            <a:ext cx="2467144" cy="2126821"/>
            <a:chOff x="822546" y="1236929"/>
            <a:chExt cx="2933063" cy="2643685"/>
          </a:xfrm>
        </p:grpSpPr>
        <p:sp>
          <p:nvSpPr>
            <p:cNvPr id="94" name="Freeform 9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101" idx="2"/>
            </p:cNvCxnSpPr>
            <p:nvPr/>
          </p:nvCxnSpPr>
          <p:spPr>
            <a:xfrm>
              <a:off x="1523940" y="1960521"/>
              <a:ext cx="786828" cy="598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00" name="TextBox 9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01" name="Down Arrow 10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p:nvPr/>
        </p:nvCxnSpPr>
        <p:spPr>
          <a:xfrm flipV="1">
            <a:off x="8712311" y="2856986"/>
            <a:ext cx="1020292" cy="6314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7460494" y="4731180"/>
            <a:ext cx="2467144" cy="2126821"/>
            <a:chOff x="822546" y="1236929"/>
            <a:chExt cx="2933063" cy="2643685"/>
          </a:xfrm>
        </p:grpSpPr>
        <p:sp>
          <p:nvSpPr>
            <p:cNvPr id="104" name="Freeform 10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11" idx="2"/>
            </p:cNvCxnSpPr>
            <p:nvPr/>
          </p:nvCxnSpPr>
          <p:spPr>
            <a:xfrm>
              <a:off x="1523940" y="1960521"/>
              <a:ext cx="1677566" cy="13372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10" name="TextBox 10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11" name="Down Arrow 11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2999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583718" cy="1143000"/>
          </a:xfrm>
        </p:spPr>
        <p:txBody>
          <a:bodyPr>
            <a:normAutofit fontScale="90000"/>
          </a:bodyPr>
          <a:lstStyle/>
          <a:p>
            <a:r>
              <a:rPr lang="en-US" dirty="0"/>
              <a:t>Question 223.15.13</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28</a:t>
            </a:fld>
            <a:endParaRPr lang="en-US"/>
          </a:p>
        </p:txBody>
      </p: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grpSp>
        <p:nvGrpSpPr>
          <p:cNvPr id="8" name="Group 7"/>
          <p:cNvGrpSpPr/>
          <p:nvPr/>
        </p:nvGrpSpPr>
        <p:grpSpPr>
          <a:xfrm>
            <a:off x="2346547" y="1236930"/>
            <a:ext cx="2884869" cy="2643685"/>
            <a:chOff x="822546" y="1236929"/>
            <a:chExt cx="2884869" cy="2643685"/>
          </a:xfrm>
        </p:grpSpPr>
        <p:sp>
          <p:nvSpPr>
            <p:cNvPr id="46" name="Freeform 45"/>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3" idx="2"/>
            </p:cNvCxnSpPr>
            <p:nvPr/>
          </p:nvCxnSpPr>
          <p:spPr>
            <a:xfrm flipV="1">
              <a:off x="1523940" y="1294897"/>
              <a:ext cx="762147" cy="665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22546"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452217" y="2663292"/>
              <a:ext cx="255198" cy="369332"/>
            </a:xfrm>
            <a:prstGeom prst="rect">
              <a:avLst/>
            </a:prstGeom>
            <a:noFill/>
          </p:spPr>
          <p:txBody>
            <a:bodyPr wrap="none" rtlCol="0">
              <a:spAutoFit/>
            </a:bodyPr>
            <a:lstStyle/>
            <a:p>
              <a:r>
                <a:rPr lang="en-US" dirty="0"/>
                <a:t>f</a:t>
              </a:r>
            </a:p>
          </p:txBody>
        </p:sp>
        <p:sp>
          <p:nvSpPr>
            <p:cNvPr id="3" name="Down Arrow 2"/>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81254" y="147402"/>
            <a:ext cx="2467144" cy="2126821"/>
            <a:chOff x="822546" y="1236929"/>
            <a:chExt cx="2933063" cy="2643685"/>
          </a:xfrm>
        </p:grpSpPr>
        <p:sp>
          <p:nvSpPr>
            <p:cNvPr id="74" name="Freeform 7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81" idx="2"/>
              <a:endCxn id="74" idx="0"/>
            </p:cNvCxnSpPr>
            <p:nvPr/>
          </p:nvCxnSpPr>
          <p:spPr>
            <a:xfrm flipV="1">
              <a:off x="1523940" y="1236929"/>
              <a:ext cx="769159" cy="7235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22546" y="2663292"/>
              <a:ext cx="303392" cy="459088"/>
            </a:xfrm>
            <a:prstGeom prst="rect">
              <a:avLst/>
            </a:prstGeom>
            <a:noFill/>
          </p:spPr>
          <p:txBody>
            <a:bodyPr wrap="none" rtlCol="0">
              <a:spAutoFit/>
            </a:bodyPr>
            <a:lstStyle/>
            <a:p>
              <a:r>
                <a:rPr lang="en-US" dirty="0"/>
                <a:t>f</a:t>
              </a:r>
            </a:p>
          </p:txBody>
        </p:sp>
        <p:sp>
          <p:nvSpPr>
            <p:cNvPr id="80" name="TextBox 7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81" name="Down Arrow 8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a:off x="8697450" y="147401"/>
            <a:ext cx="14984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7460494" y="2425011"/>
            <a:ext cx="2467144" cy="2126821"/>
            <a:chOff x="822546" y="1236929"/>
            <a:chExt cx="2933063" cy="2643685"/>
          </a:xfrm>
        </p:grpSpPr>
        <p:sp>
          <p:nvSpPr>
            <p:cNvPr id="94" name="Freeform 9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101" idx="2"/>
              <a:endCxn id="94" idx="0"/>
            </p:cNvCxnSpPr>
            <p:nvPr/>
          </p:nvCxnSpPr>
          <p:spPr>
            <a:xfrm flipV="1">
              <a:off x="1523940" y="1236929"/>
              <a:ext cx="769159" cy="7235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00" name="TextBox 9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01" name="Down Arrow 10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p:nvPr/>
        </p:nvCxnSpPr>
        <p:spPr>
          <a:xfrm>
            <a:off x="8712311" y="2425011"/>
            <a:ext cx="1334366" cy="13033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7460494" y="4731180"/>
            <a:ext cx="2467144" cy="2126821"/>
            <a:chOff x="822546" y="1236929"/>
            <a:chExt cx="2933063" cy="2643685"/>
          </a:xfrm>
        </p:grpSpPr>
        <p:sp>
          <p:nvSpPr>
            <p:cNvPr id="104" name="Freeform 103"/>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p:cNvCxnSpPr>
              <a:stCxn id="111" idx="2"/>
              <a:endCxn id="104" idx="0"/>
            </p:cNvCxnSpPr>
            <p:nvPr/>
          </p:nvCxnSpPr>
          <p:spPr>
            <a:xfrm flipV="1">
              <a:off x="1523940" y="1236929"/>
              <a:ext cx="769159" cy="7235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822546" y="2663292"/>
              <a:ext cx="303392" cy="459088"/>
            </a:xfrm>
            <a:prstGeom prst="rect">
              <a:avLst/>
            </a:prstGeom>
            <a:noFill/>
          </p:spPr>
          <p:txBody>
            <a:bodyPr wrap="none" rtlCol="0">
              <a:spAutoFit/>
            </a:bodyPr>
            <a:lstStyle/>
            <a:p>
              <a:r>
                <a:rPr lang="en-US" dirty="0"/>
                <a:t>f</a:t>
              </a:r>
            </a:p>
          </p:txBody>
        </p:sp>
        <p:sp>
          <p:nvSpPr>
            <p:cNvPr id="110" name="TextBox 109"/>
            <p:cNvSpPr txBox="1"/>
            <p:nvPr/>
          </p:nvSpPr>
          <p:spPr>
            <a:xfrm>
              <a:off x="3452217" y="2663292"/>
              <a:ext cx="303392" cy="459088"/>
            </a:xfrm>
            <a:prstGeom prst="rect">
              <a:avLst/>
            </a:prstGeom>
            <a:noFill/>
          </p:spPr>
          <p:txBody>
            <a:bodyPr wrap="none" rtlCol="0">
              <a:spAutoFit/>
            </a:bodyPr>
            <a:lstStyle/>
            <a:p>
              <a:r>
                <a:rPr lang="en-US" dirty="0"/>
                <a:t>f</a:t>
              </a:r>
            </a:p>
          </p:txBody>
        </p:sp>
        <p:sp>
          <p:nvSpPr>
            <p:cNvPr id="111" name="Down Arrow 110"/>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Connector 53"/>
          <p:cNvCxnSpPr/>
          <p:nvPr/>
        </p:nvCxnSpPr>
        <p:spPr>
          <a:xfrm>
            <a:off x="8712312" y="4731179"/>
            <a:ext cx="537197" cy="14591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140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583718" cy="1143000"/>
          </a:xfrm>
        </p:spPr>
        <p:txBody>
          <a:bodyPr>
            <a:normAutofit fontScale="90000"/>
          </a:bodyPr>
          <a:lstStyle/>
          <a:p>
            <a:r>
              <a:rPr lang="en-US" dirty="0"/>
              <a:t>Question 223.15.14</a:t>
            </a:r>
          </a:p>
        </p:txBody>
      </p:sp>
      <p:sp>
        <p:nvSpPr>
          <p:cNvPr id="5" name="Content Placeholder 4"/>
          <p:cNvSpPr>
            <a:spLocks noGrp="1"/>
          </p:cNvSpPr>
          <p:nvPr>
            <p:ph sz="half" idx="2"/>
          </p:nvPr>
        </p:nvSpPr>
        <p:spPr>
          <a:xfrm>
            <a:off x="6216167" y="1232828"/>
            <a:ext cx="4038600" cy="2492015"/>
          </a:xfrm>
        </p:spPr>
        <p:txBody>
          <a:bodyPr>
            <a:noAutofit/>
          </a:bodyPr>
          <a:lstStyle/>
          <a:p>
            <a:pPr marL="0" indent="0">
              <a:buNone/>
            </a:pPr>
            <a:r>
              <a:rPr lang="en-US" dirty="0"/>
              <a:t>Three rays leave a glowing object and pass through a lens as shown. After passing through the lens, where do they meet?</a:t>
            </a:r>
          </a:p>
          <a:p>
            <a:pPr marL="514350" indent="-514350">
              <a:buAutoNum type="alphaLcParenR"/>
            </a:pPr>
            <a:r>
              <a:rPr lang="en-US" dirty="0"/>
              <a:t>At f</a:t>
            </a:r>
          </a:p>
          <a:p>
            <a:pPr marL="514350" indent="-514350">
              <a:buAutoNum type="alphaLcParenR"/>
            </a:pPr>
            <a:r>
              <a:rPr lang="en-US" dirty="0"/>
              <a:t>At the center of the lens</a:t>
            </a:r>
          </a:p>
          <a:p>
            <a:pPr marL="514350" indent="-514350">
              <a:buAutoNum type="alphaLcParenR"/>
            </a:pPr>
            <a:r>
              <a:rPr lang="en-US" dirty="0"/>
              <a:t>This is silly, they don’t meet anywhere</a:t>
            </a:r>
          </a:p>
        </p:txBody>
      </p:sp>
      <p:grpSp>
        <p:nvGrpSpPr>
          <p:cNvPr id="8" name="Group 7"/>
          <p:cNvGrpSpPr/>
          <p:nvPr/>
        </p:nvGrpSpPr>
        <p:grpSpPr>
          <a:xfrm>
            <a:off x="2346547" y="1236930"/>
            <a:ext cx="2884869" cy="2643685"/>
            <a:chOff x="822546" y="1236929"/>
            <a:chExt cx="2884869" cy="2643685"/>
          </a:xfrm>
        </p:grpSpPr>
        <p:sp>
          <p:nvSpPr>
            <p:cNvPr id="46" name="Freeform 45"/>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3" idx="2"/>
            </p:cNvCxnSpPr>
            <p:nvPr/>
          </p:nvCxnSpPr>
          <p:spPr>
            <a:xfrm flipV="1">
              <a:off x="1523940" y="1294897"/>
              <a:ext cx="762147" cy="665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22546"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452217" y="2663292"/>
              <a:ext cx="255198" cy="369332"/>
            </a:xfrm>
            <a:prstGeom prst="rect">
              <a:avLst/>
            </a:prstGeom>
            <a:noFill/>
          </p:spPr>
          <p:txBody>
            <a:bodyPr wrap="none" rtlCol="0">
              <a:spAutoFit/>
            </a:bodyPr>
            <a:lstStyle/>
            <a:p>
              <a:r>
                <a:rPr lang="en-US" dirty="0"/>
                <a:t>f</a:t>
              </a:r>
            </a:p>
          </p:txBody>
        </p:sp>
        <p:sp>
          <p:nvSpPr>
            <p:cNvPr id="3" name="Down Arrow 2"/>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a:off x="3810088" y="1301621"/>
            <a:ext cx="14984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 idx="2"/>
          </p:cNvCxnSpPr>
          <p:nvPr/>
        </p:nvCxnSpPr>
        <p:spPr>
          <a:xfrm>
            <a:off x="3047940" y="1960521"/>
            <a:ext cx="2054770" cy="1635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10087" y="1960521"/>
            <a:ext cx="1863882" cy="8964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060843" y="1941289"/>
            <a:ext cx="749245" cy="192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253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 name="Group 33"/>
          <p:cNvGrpSpPr>
            <a:grpSpLocks/>
          </p:cNvGrpSpPr>
          <p:nvPr/>
        </p:nvGrpSpPr>
        <p:grpSpPr bwMode="auto">
          <a:xfrm>
            <a:off x="1524000" y="0"/>
            <a:ext cx="9144000" cy="6858000"/>
            <a:chOff x="1" y="-2"/>
            <a:chExt cx="9144000" cy="6858001"/>
          </a:xfrm>
        </p:grpSpPr>
        <p:sp>
          <p:nvSpPr>
            <p:cNvPr id="6" name="Oval 5"/>
            <p:cNvSpPr/>
            <p:nvPr/>
          </p:nvSpPr>
          <p:spPr>
            <a:xfrm flipV="1">
              <a:off x="1" y="-2"/>
              <a:ext cx="9144000" cy="6858001"/>
            </a:xfrm>
            <a:prstGeom prst="ellips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Oval 6"/>
            <p:cNvSpPr/>
            <p:nvPr/>
          </p:nvSpPr>
          <p:spPr>
            <a:xfrm>
              <a:off x="743904" y="1627321"/>
              <a:ext cx="2681207" cy="2293749"/>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 name="Group 7"/>
            <p:cNvGrpSpPr>
              <a:grpSpLocks/>
            </p:cNvGrpSpPr>
            <p:nvPr/>
          </p:nvGrpSpPr>
          <p:grpSpPr bwMode="auto">
            <a:xfrm>
              <a:off x="1394813" y="1983784"/>
              <a:ext cx="1363850" cy="2696707"/>
              <a:chOff x="2045756" y="1999283"/>
              <a:chExt cx="1363850" cy="2696707"/>
            </a:xfrm>
          </p:grpSpPr>
          <p:sp>
            <p:nvSpPr>
              <p:cNvPr id="24" name="Flowchart: Terminator 23"/>
              <p:cNvSpPr/>
              <p:nvPr/>
            </p:nvSpPr>
            <p:spPr>
              <a:xfrm rot="5400000">
                <a:off x="2209076" y="3696116"/>
                <a:ext cx="976312" cy="558800"/>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Trapezoid 24"/>
              <p:cNvSpPr/>
              <p:nvPr/>
            </p:nvSpPr>
            <p:spPr>
              <a:xfrm>
                <a:off x="2340044" y="4354135"/>
                <a:ext cx="712788" cy="341312"/>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Double Bracket 25"/>
              <p:cNvSpPr/>
              <p:nvPr/>
            </p:nvSpPr>
            <p:spPr>
              <a:xfrm flipH="1">
                <a:off x="2573407" y="3068260"/>
                <a:ext cx="247650" cy="403225"/>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Trapezoid 26"/>
              <p:cNvSpPr/>
              <p:nvPr/>
            </p:nvSpPr>
            <p:spPr>
              <a:xfrm>
                <a:off x="2046357" y="1999872"/>
                <a:ext cx="1363662" cy="1301750"/>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9" name="Arc 8"/>
            <p:cNvSpPr/>
            <p:nvPr/>
          </p:nvSpPr>
          <p:spPr>
            <a:xfrm>
              <a:off x="5380039" y="2705098"/>
              <a:ext cx="1614487" cy="1487488"/>
            </a:xfrm>
            <a:prstGeom prst="arc">
              <a:avLst>
                <a:gd name="adj1" fmla="val 19924738"/>
                <a:gd name="adj2" fmla="val 1644328"/>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0" name="Arc 3"/>
            <p:cNvSpPr/>
            <p:nvPr/>
          </p:nvSpPr>
          <p:spPr>
            <a:xfrm>
              <a:off x="6797676" y="2701923"/>
              <a:ext cx="1614488" cy="1485900"/>
            </a:xfrm>
            <a:prstGeom prst="arc">
              <a:avLst>
                <a:gd name="adj1" fmla="val 9126949"/>
                <a:gd name="adj2" fmla="val 1244865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nvGrpSpPr>
            <p:cNvPr id="5" name="Group 7"/>
            <p:cNvGrpSpPr>
              <a:grpSpLocks/>
            </p:cNvGrpSpPr>
            <p:nvPr/>
          </p:nvGrpSpPr>
          <p:grpSpPr bwMode="auto">
            <a:xfrm>
              <a:off x="6802239" y="3090197"/>
              <a:ext cx="192051" cy="722544"/>
              <a:chOff x="4618954" y="2204074"/>
              <a:chExt cx="623443" cy="2452495"/>
            </a:xfrm>
          </p:grpSpPr>
          <p:sp>
            <p:nvSpPr>
              <p:cNvPr id="22" name="Freeform 21"/>
              <p:cNvSpPr/>
              <p:nvPr/>
            </p:nvSpPr>
            <p:spPr>
              <a:xfrm>
                <a:off x="4618954" y="2204074"/>
                <a:ext cx="32241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3" name="Freeform 5"/>
              <p:cNvSpPr/>
              <p:nvPr/>
            </p:nvSpPr>
            <p:spPr>
              <a:xfrm flipH="1">
                <a:off x="4915559" y="2208555"/>
                <a:ext cx="32683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12" name="Parallelogram 11"/>
            <p:cNvSpPr/>
            <p:nvPr/>
          </p:nvSpPr>
          <p:spPr>
            <a:xfrm rot="10800000">
              <a:off x="7302501" y="2743198"/>
              <a:ext cx="757238" cy="1565275"/>
            </a:xfrm>
            <a:prstGeom prst="parallelogram">
              <a:avLst>
                <a:gd name="adj" fmla="val 2631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7359103" y="3298556"/>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8" name="Group 23"/>
            <p:cNvGrpSpPr>
              <a:grpSpLocks/>
            </p:cNvGrpSpPr>
            <p:nvPr/>
          </p:nvGrpSpPr>
          <p:grpSpPr bwMode="auto">
            <a:xfrm flipV="1">
              <a:off x="7547666" y="3130657"/>
              <a:ext cx="291864" cy="663848"/>
              <a:chOff x="2045756" y="1999283"/>
              <a:chExt cx="1363850" cy="2696707"/>
            </a:xfrm>
          </p:grpSpPr>
          <p:sp>
            <p:nvSpPr>
              <p:cNvPr id="18" name="Flowchart: Terminator 17"/>
              <p:cNvSpPr/>
              <p:nvPr/>
            </p:nvSpPr>
            <p:spPr>
              <a:xfrm rot="5400000">
                <a:off x="2204742" y="3699206"/>
                <a:ext cx="973771" cy="55636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rapezoid 18"/>
              <p:cNvSpPr/>
              <p:nvPr/>
            </p:nvSpPr>
            <p:spPr>
              <a:xfrm>
                <a:off x="2339261" y="4354644"/>
                <a:ext cx="712149" cy="341788"/>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Double Bracket 19"/>
              <p:cNvSpPr/>
              <p:nvPr/>
            </p:nvSpPr>
            <p:spPr>
              <a:xfrm flipH="1">
                <a:off x="2569228" y="3071335"/>
                <a:ext cx="252220" cy="399826"/>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 name="Trapezoid 20"/>
              <p:cNvSpPr/>
              <p:nvPr/>
            </p:nvSpPr>
            <p:spPr>
              <a:xfrm>
                <a:off x="2042532" y="2000835"/>
                <a:ext cx="1364953" cy="13026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15" name="TextBox 20"/>
            <p:cNvSpPr txBox="1">
              <a:spLocks noChangeArrowheads="1"/>
            </p:cNvSpPr>
            <p:nvPr/>
          </p:nvSpPr>
          <p:spPr bwMode="auto">
            <a:xfrm>
              <a:off x="1264920" y="4892040"/>
              <a:ext cx="1707390" cy="461665"/>
            </a:xfrm>
            <a:prstGeom prst="rect">
              <a:avLst/>
            </a:prstGeom>
            <a:noFill/>
            <a:ln w="9525">
              <a:noFill/>
              <a:miter lim="800000"/>
              <a:headEnd/>
              <a:tailEnd/>
            </a:ln>
          </p:spPr>
          <p:txBody>
            <a:bodyPr wrap="none">
              <a:spAutoFit/>
            </a:bodyPr>
            <a:lstStyle/>
            <a:p>
              <a:r>
                <a:rPr lang="en-US" sz="2400" i="1"/>
                <a:t>Light Source</a:t>
              </a:r>
            </a:p>
          </p:txBody>
        </p:sp>
        <p:sp>
          <p:nvSpPr>
            <p:cNvPr id="16" name="TextBox 31"/>
            <p:cNvSpPr txBox="1">
              <a:spLocks noChangeArrowheads="1"/>
            </p:cNvSpPr>
            <p:nvPr/>
          </p:nvSpPr>
          <p:spPr bwMode="auto">
            <a:xfrm>
              <a:off x="7147560" y="4450080"/>
              <a:ext cx="970137" cy="461665"/>
            </a:xfrm>
            <a:prstGeom prst="rect">
              <a:avLst/>
            </a:prstGeom>
            <a:noFill/>
            <a:ln w="9525">
              <a:noFill/>
              <a:miter lim="800000"/>
              <a:headEnd/>
              <a:tailEnd/>
            </a:ln>
          </p:spPr>
          <p:txBody>
            <a:bodyPr wrap="none">
              <a:spAutoFit/>
            </a:bodyPr>
            <a:lstStyle/>
            <a:p>
              <a:r>
                <a:rPr lang="en-US" sz="2400" i="1"/>
                <a:t>Image</a:t>
              </a:r>
            </a:p>
          </p:txBody>
        </p:sp>
        <p:sp>
          <p:nvSpPr>
            <p:cNvPr id="17" name="TextBox 32"/>
            <p:cNvSpPr txBox="1">
              <a:spLocks noChangeArrowheads="1"/>
            </p:cNvSpPr>
            <p:nvPr/>
          </p:nvSpPr>
          <p:spPr bwMode="auto">
            <a:xfrm>
              <a:off x="6217920" y="2484120"/>
              <a:ext cx="740908" cy="461665"/>
            </a:xfrm>
            <a:prstGeom prst="rect">
              <a:avLst/>
            </a:prstGeom>
            <a:noFill/>
            <a:ln w="9525">
              <a:noFill/>
              <a:miter lim="800000"/>
              <a:headEnd/>
              <a:tailEnd/>
            </a:ln>
          </p:spPr>
          <p:txBody>
            <a:bodyPr wrap="none">
              <a:spAutoFit/>
            </a:bodyPr>
            <a:lstStyle/>
            <a:p>
              <a:r>
                <a:rPr lang="en-US" sz="2400" i="1"/>
                <a:t>Lens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583718" cy="1143000"/>
          </a:xfrm>
        </p:spPr>
        <p:txBody>
          <a:bodyPr>
            <a:normAutofit fontScale="90000"/>
          </a:bodyPr>
          <a:lstStyle/>
          <a:p>
            <a:r>
              <a:rPr lang="en-US" dirty="0"/>
              <a:t>Question 223.15.15</a:t>
            </a:r>
          </a:p>
        </p:txBody>
      </p:sp>
      <p:sp>
        <p:nvSpPr>
          <p:cNvPr id="5" name="Content Placeholder 4"/>
          <p:cNvSpPr>
            <a:spLocks noGrp="1"/>
          </p:cNvSpPr>
          <p:nvPr>
            <p:ph sz="half" idx="2"/>
          </p:nvPr>
        </p:nvSpPr>
        <p:spPr>
          <a:xfrm>
            <a:off x="6216167" y="1232828"/>
            <a:ext cx="4038600" cy="2492015"/>
          </a:xfrm>
        </p:spPr>
        <p:txBody>
          <a:bodyPr>
            <a:noAutofit/>
          </a:bodyPr>
          <a:lstStyle/>
          <a:p>
            <a:pPr marL="0" indent="0">
              <a:buNone/>
            </a:pPr>
            <a:r>
              <a:rPr lang="en-US" dirty="0"/>
              <a:t>Three rays leave a glowing object and pass through a lens as shown. After passing through the lens, where does our brain think they meet?</a:t>
            </a:r>
          </a:p>
          <a:p>
            <a:pPr marL="514350" indent="-514350">
              <a:buAutoNum type="alphaLcParenR"/>
            </a:pPr>
            <a:r>
              <a:rPr lang="en-US" dirty="0"/>
              <a:t>At f</a:t>
            </a:r>
          </a:p>
          <a:p>
            <a:pPr marL="514350" indent="-514350">
              <a:buAutoNum type="alphaLcParenR"/>
            </a:pPr>
            <a:r>
              <a:rPr lang="en-US" dirty="0"/>
              <a:t>At the center of the lens</a:t>
            </a:r>
          </a:p>
          <a:p>
            <a:pPr marL="514350" indent="-514350">
              <a:buAutoNum type="alphaLcParenR"/>
            </a:pPr>
            <a:r>
              <a:rPr lang="en-US" dirty="0"/>
              <a:t>Somewhere behind the lens off to the left</a:t>
            </a:r>
          </a:p>
        </p:txBody>
      </p:sp>
      <p:grpSp>
        <p:nvGrpSpPr>
          <p:cNvPr id="8" name="Group 7"/>
          <p:cNvGrpSpPr/>
          <p:nvPr/>
        </p:nvGrpSpPr>
        <p:grpSpPr>
          <a:xfrm>
            <a:off x="2346547" y="1236930"/>
            <a:ext cx="2884869" cy="2643685"/>
            <a:chOff x="822546" y="1236929"/>
            <a:chExt cx="2884869" cy="2643685"/>
          </a:xfrm>
        </p:grpSpPr>
        <p:sp>
          <p:nvSpPr>
            <p:cNvPr id="46" name="Freeform 45"/>
            <p:cNvSpPr/>
            <p:nvPr/>
          </p:nvSpPr>
          <p:spPr>
            <a:xfrm>
              <a:off x="2089385" y="1236929"/>
              <a:ext cx="393405" cy="2643685"/>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32513" y="2552623"/>
              <a:ext cx="28133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3523741" y="2466538"/>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894072" y="2478835"/>
              <a:ext cx="119211" cy="15985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a:stCxn id="3" idx="2"/>
            </p:cNvCxnSpPr>
            <p:nvPr/>
          </p:nvCxnSpPr>
          <p:spPr>
            <a:xfrm flipV="1">
              <a:off x="1523940" y="1294897"/>
              <a:ext cx="762147" cy="665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22546" y="2663291"/>
              <a:ext cx="255198" cy="369332"/>
            </a:xfrm>
            <a:prstGeom prst="rect">
              <a:avLst/>
            </a:prstGeom>
            <a:noFill/>
          </p:spPr>
          <p:txBody>
            <a:bodyPr wrap="none" rtlCol="0">
              <a:spAutoFit/>
            </a:bodyPr>
            <a:lstStyle/>
            <a:p>
              <a:r>
                <a:rPr lang="en-US" dirty="0"/>
                <a:t>f</a:t>
              </a:r>
            </a:p>
          </p:txBody>
        </p:sp>
        <p:sp>
          <p:nvSpPr>
            <p:cNvPr id="49" name="TextBox 48"/>
            <p:cNvSpPr txBox="1"/>
            <p:nvPr/>
          </p:nvSpPr>
          <p:spPr>
            <a:xfrm>
              <a:off x="3452217" y="2663292"/>
              <a:ext cx="255198" cy="369332"/>
            </a:xfrm>
            <a:prstGeom prst="rect">
              <a:avLst/>
            </a:prstGeom>
            <a:noFill/>
          </p:spPr>
          <p:txBody>
            <a:bodyPr wrap="none" rtlCol="0">
              <a:spAutoFit/>
            </a:bodyPr>
            <a:lstStyle/>
            <a:p>
              <a:r>
                <a:rPr lang="en-US" dirty="0"/>
                <a:t>f</a:t>
              </a:r>
            </a:p>
          </p:txBody>
        </p:sp>
        <p:sp>
          <p:nvSpPr>
            <p:cNvPr id="3" name="Down Arrow 2"/>
            <p:cNvSpPr/>
            <p:nvPr/>
          </p:nvSpPr>
          <p:spPr>
            <a:xfrm flipV="1">
              <a:off x="1380332" y="1960521"/>
              <a:ext cx="287216" cy="59210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2" name="Straight Connector 81"/>
          <p:cNvCxnSpPr/>
          <p:nvPr/>
        </p:nvCxnSpPr>
        <p:spPr>
          <a:xfrm>
            <a:off x="3810088" y="1301621"/>
            <a:ext cx="14984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 idx="2"/>
          </p:cNvCxnSpPr>
          <p:nvPr/>
        </p:nvCxnSpPr>
        <p:spPr>
          <a:xfrm>
            <a:off x="3047940" y="1960521"/>
            <a:ext cx="2054770" cy="16355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10087" y="1960521"/>
            <a:ext cx="1863882" cy="8964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060843" y="1941289"/>
            <a:ext cx="749245" cy="192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07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Date Placeholder 4"/>
          <p:cNvSpPr>
            <a:spLocks noGrp="1"/>
          </p:cNvSpPr>
          <p:nvPr>
            <p:ph type="dt" sz="quarter" idx="10"/>
          </p:nvPr>
        </p:nvSpPr>
        <p:spPr>
          <a:noFill/>
        </p:spPr>
        <p:txBody>
          <a:bodyPr/>
          <a:lstStyle/>
          <a:p>
            <a:r>
              <a:rPr lang="en-US">
                <a:latin typeface="Arial" charset="0"/>
              </a:rPr>
              <a:t>Fall 2007</a:t>
            </a:r>
          </a:p>
        </p:txBody>
      </p:sp>
      <p:sp>
        <p:nvSpPr>
          <p:cNvPr id="74755" name="Footer Placeholder 5"/>
          <p:cNvSpPr>
            <a:spLocks noGrp="1"/>
          </p:cNvSpPr>
          <p:nvPr>
            <p:ph type="ftr" sz="quarter" idx="11"/>
          </p:nvPr>
        </p:nvSpPr>
        <p:spPr>
          <a:noFill/>
        </p:spPr>
        <p:txBody>
          <a:bodyPr/>
          <a:lstStyle/>
          <a:p>
            <a:r>
              <a:rPr lang="en-US">
                <a:latin typeface="Arial" charset="0"/>
              </a:rPr>
              <a:t>R. Todd Lines</a:t>
            </a:r>
          </a:p>
        </p:txBody>
      </p:sp>
      <p:sp>
        <p:nvSpPr>
          <p:cNvPr id="74756" name="Rectangle 2"/>
          <p:cNvSpPr>
            <a:spLocks noGrp="1" noChangeArrowheads="1"/>
          </p:cNvSpPr>
          <p:nvPr>
            <p:ph type="title"/>
          </p:nvPr>
        </p:nvSpPr>
        <p:spPr>
          <a:xfrm>
            <a:off x="3124200" y="0"/>
            <a:ext cx="7543800" cy="1143000"/>
          </a:xfrm>
        </p:spPr>
        <p:txBody>
          <a:bodyPr/>
          <a:lstStyle/>
          <a:p>
            <a:pPr eaLnBrk="1" hangingPunct="1"/>
            <a:r>
              <a:rPr lang="en-US" sz="3200"/>
              <a:t>Ray Diagram for Converging Lens, </a:t>
            </a:r>
            <a:r>
              <a:rPr lang="en-US" sz="3200" i="1"/>
              <a:t>p</a:t>
            </a:r>
            <a:r>
              <a:rPr lang="en-US" sz="3200"/>
              <a:t> &lt; </a:t>
            </a:r>
            <a:r>
              <a:rPr lang="en-US" sz="3200" i="1"/>
              <a:t>f</a:t>
            </a:r>
          </a:p>
        </p:txBody>
      </p:sp>
      <p:pic>
        <p:nvPicPr>
          <p:cNvPr id="629762" name="Picture 2"/>
          <p:cNvPicPr>
            <a:picLocks noChangeAspect="1" noChangeArrowheads="1"/>
          </p:cNvPicPr>
          <p:nvPr/>
        </p:nvPicPr>
        <p:blipFill>
          <a:blip r:embed="rId2" cstate="print"/>
          <a:srcRect/>
          <a:stretch>
            <a:fillRect/>
          </a:stretch>
        </p:blipFill>
        <p:spPr bwMode="auto">
          <a:xfrm>
            <a:off x="3437467" y="1748703"/>
            <a:ext cx="7011193" cy="4559828"/>
          </a:xfrm>
          <a:prstGeom prst="rect">
            <a:avLst/>
          </a:prstGeom>
          <a:noFill/>
          <a:ln w="9525">
            <a:noFill/>
            <a:miter lim="800000"/>
            <a:headEnd/>
            <a:tailEnd/>
          </a:ln>
          <a:effectLst/>
        </p:spPr>
      </p:pic>
      <p:sp>
        <p:nvSpPr>
          <p:cNvPr id="74757" name="Rectangle 3"/>
          <p:cNvSpPr>
            <a:spLocks noGrp="1" noChangeArrowheads="1"/>
          </p:cNvSpPr>
          <p:nvPr>
            <p:ph type="body" sz="half" idx="2"/>
          </p:nvPr>
        </p:nvSpPr>
        <p:spPr>
          <a:xfrm>
            <a:off x="1761067" y="4842933"/>
            <a:ext cx="7772400" cy="1143000"/>
          </a:xfrm>
        </p:spPr>
        <p:txBody>
          <a:bodyPr>
            <a:normAutofit fontScale="62500" lnSpcReduction="20000"/>
          </a:bodyPr>
          <a:lstStyle/>
          <a:p>
            <a:pPr eaLnBrk="1" hangingPunct="1">
              <a:lnSpc>
                <a:spcPct val="90000"/>
              </a:lnSpc>
            </a:pPr>
            <a:r>
              <a:rPr lang="en-US" sz="2400" dirty="0"/>
              <a:t>The image is virtual</a:t>
            </a:r>
          </a:p>
          <a:p>
            <a:pPr eaLnBrk="1" hangingPunct="1">
              <a:lnSpc>
                <a:spcPct val="90000"/>
              </a:lnSpc>
            </a:pPr>
            <a:r>
              <a:rPr lang="en-US" sz="2400" dirty="0"/>
              <a:t>The image is upright</a:t>
            </a:r>
          </a:p>
          <a:p>
            <a:pPr eaLnBrk="1" hangingPunct="1">
              <a:lnSpc>
                <a:spcPct val="90000"/>
              </a:lnSpc>
            </a:pPr>
            <a:r>
              <a:rPr lang="en-US" sz="2400" dirty="0"/>
              <a:t>The image is larger than the object</a:t>
            </a:r>
          </a:p>
          <a:p>
            <a:pPr eaLnBrk="1" hangingPunct="1">
              <a:lnSpc>
                <a:spcPct val="90000"/>
              </a:lnSpc>
            </a:pPr>
            <a:r>
              <a:rPr lang="en-US" sz="2400" dirty="0"/>
              <a:t>The image is on the front side of the lens</a:t>
            </a:r>
          </a:p>
        </p:txBody>
      </p:sp>
    </p:spTree>
    <p:extLst>
      <p:ext uri="{BB962C8B-B14F-4D97-AF65-F5344CB8AC3E}">
        <p14:creationId xmlns:p14="http://schemas.microsoft.com/office/powerpoint/2010/main" val="1634973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Date Placeholder 3"/>
          <p:cNvSpPr>
            <a:spLocks noGrp="1"/>
          </p:cNvSpPr>
          <p:nvPr>
            <p:ph type="dt" sz="quarter" idx="10"/>
          </p:nvPr>
        </p:nvSpPr>
        <p:spPr>
          <a:noFill/>
        </p:spPr>
        <p:txBody>
          <a:bodyPr/>
          <a:lstStyle/>
          <a:p>
            <a:r>
              <a:rPr lang="en-US">
                <a:latin typeface="Arial" charset="0"/>
              </a:rPr>
              <a:t>Fall 2007</a:t>
            </a:r>
          </a:p>
        </p:txBody>
      </p:sp>
      <p:sp>
        <p:nvSpPr>
          <p:cNvPr id="75779" name="Footer Placeholder 4"/>
          <p:cNvSpPr>
            <a:spLocks noGrp="1"/>
          </p:cNvSpPr>
          <p:nvPr>
            <p:ph type="ftr" sz="quarter" idx="11"/>
          </p:nvPr>
        </p:nvSpPr>
        <p:spPr>
          <a:noFill/>
        </p:spPr>
        <p:txBody>
          <a:bodyPr/>
          <a:lstStyle/>
          <a:p>
            <a:r>
              <a:rPr lang="en-US">
                <a:latin typeface="Arial" charset="0"/>
              </a:rPr>
              <a:t>R. Todd Lines</a:t>
            </a:r>
          </a:p>
        </p:txBody>
      </p:sp>
      <p:sp>
        <p:nvSpPr>
          <p:cNvPr id="75780" name="Rectangle 2"/>
          <p:cNvSpPr>
            <a:spLocks noGrp="1" noChangeArrowheads="1"/>
          </p:cNvSpPr>
          <p:nvPr>
            <p:ph type="title"/>
          </p:nvPr>
        </p:nvSpPr>
        <p:spPr>
          <a:xfrm>
            <a:off x="2703514" y="0"/>
            <a:ext cx="7964487" cy="1143000"/>
          </a:xfrm>
        </p:spPr>
        <p:txBody>
          <a:bodyPr/>
          <a:lstStyle/>
          <a:p>
            <a:pPr eaLnBrk="1" hangingPunct="1"/>
            <a:r>
              <a:rPr lang="en-US" sz="3200"/>
              <a:t>Ray Diagrams for Thin Lenses – Diverging </a:t>
            </a:r>
          </a:p>
        </p:txBody>
      </p:sp>
      <p:sp>
        <p:nvSpPr>
          <p:cNvPr id="75781" name="Rectangle 3"/>
          <p:cNvSpPr>
            <a:spLocks noGrp="1" noChangeArrowheads="1"/>
          </p:cNvSpPr>
          <p:nvPr>
            <p:ph type="body" idx="1"/>
          </p:nvPr>
        </p:nvSpPr>
        <p:spPr/>
        <p:txBody>
          <a:bodyPr/>
          <a:lstStyle/>
          <a:p>
            <a:pPr eaLnBrk="1" hangingPunct="1"/>
            <a:r>
              <a:rPr lang="en-US" sz="2600"/>
              <a:t>For a diverging lens, the following three rays are drawn:</a:t>
            </a:r>
          </a:p>
          <a:p>
            <a:pPr lvl="1" eaLnBrk="1" hangingPunct="1"/>
            <a:r>
              <a:rPr lang="en-US" sz="2200"/>
              <a:t>Ray 1 is drawn parallel to the principal axis and emerges directed away from the focal point on the front side of the lens</a:t>
            </a:r>
          </a:p>
          <a:p>
            <a:pPr lvl="1" eaLnBrk="1" hangingPunct="1"/>
            <a:r>
              <a:rPr lang="en-US" sz="2200"/>
              <a:t>Ray 2 is drawn through the center of the lens and continues in a straight line</a:t>
            </a:r>
          </a:p>
          <a:p>
            <a:pPr lvl="1" eaLnBrk="1" hangingPunct="1"/>
            <a:r>
              <a:rPr lang="en-US" sz="2200"/>
              <a:t>Ray 3 is drawn in the direction toward the focal point on the back side of the lens and emerges from the lens parallel to the principal axis</a:t>
            </a:r>
          </a:p>
        </p:txBody>
      </p:sp>
    </p:spTree>
    <p:extLst>
      <p:ext uri="{BB962C8B-B14F-4D97-AF65-F5344CB8AC3E}">
        <p14:creationId xmlns:p14="http://schemas.microsoft.com/office/powerpoint/2010/main" val="2742888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Date Placeholder 4"/>
          <p:cNvSpPr>
            <a:spLocks noGrp="1"/>
          </p:cNvSpPr>
          <p:nvPr>
            <p:ph type="dt" sz="quarter" idx="10"/>
          </p:nvPr>
        </p:nvSpPr>
        <p:spPr>
          <a:noFill/>
        </p:spPr>
        <p:txBody>
          <a:bodyPr/>
          <a:lstStyle/>
          <a:p>
            <a:r>
              <a:rPr lang="en-US">
                <a:latin typeface="Arial" charset="0"/>
              </a:rPr>
              <a:t>Fall 2007</a:t>
            </a:r>
          </a:p>
        </p:txBody>
      </p:sp>
      <p:sp>
        <p:nvSpPr>
          <p:cNvPr id="76803" name="Footer Placeholder 5"/>
          <p:cNvSpPr>
            <a:spLocks noGrp="1"/>
          </p:cNvSpPr>
          <p:nvPr>
            <p:ph type="ftr" sz="quarter" idx="11"/>
          </p:nvPr>
        </p:nvSpPr>
        <p:spPr>
          <a:noFill/>
        </p:spPr>
        <p:txBody>
          <a:bodyPr/>
          <a:lstStyle/>
          <a:p>
            <a:r>
              <a:rPr lang="en-US">
                <a:latin typeface="Arial" charset="0"/>
              </a:rPr>
              <a:t>R. Todd Lines</a:t>
            </a:r>
          </a:p>
        </p:txBody>
      </p:sp>
      <p:sp>
        <p:nvSpPr>
          <p:cNvPr id="76804" name="Rectangle 2"/>
          <p:cNvSpPr>
            <a:spLocks noGrp="1" noChangeArrowheads="1"/>
          </p:cNvSpPr>
          <p:nvPr>
            <p:ph type="title"/>
          </p:nvPr>
        </p:nvSpPr>
        <p:spPr>
          <a:xfrm>
            <a:off x="2703514" y="0"/>
            <a:ext cx="7964487" cy="1143000"/>
          </a:xfrm>
        </p:spPr>
        <p:txBody>
          <a:bodyPr/>
          <a:lstStyle/>
          <a:p>
            <a:pPr eaLnBrk="1" hangingPunct="1"/>
            <a:r>
              <a:rPr lang="en-US"/>
              <a:t>Ray Diagram for Diverging Lens</a:t>
            </a:r>
          </a:p>
        </p:txBody>
      </p:sp>
      <p:pic>
        <p:nvPicPr>
          <p:cNvPr id="627714" name="Picture 2"/>
          <p:cNvPicPr>
            <a:picLocks noChangeAspect="1" noChangeArrowheads="1"/>
          </p:cNvPicPr>
          <p:nvPr/>
        </p:nvPicPr>
        <p:blipFill>
          <a:blip r:embed="rId2" cstate="print"/>
          <a:srcRect/>
          <a:stretch>
            <a:fillRect/>
          </a:stretch>
        </p:blipFill>
        <p:spPr bwMode="auto">
          <a:xfrm>
            <a:off x="3009370" y="1667405"/>
            <a:ext cx="6912973" cy="3632728"/>
          </a:xfrm>
          <a:prstGeom prst="rect">
            <a:avLst/>
          </a:prstGeom>
          <a:noFill/>
          <a:ln w="9525">
            <a:noFill/>
            <a:miter lim="800000"/>
            <a:headEnd/>
            <a:tailEnd/>
          </a:ln>
          <a:effectLst/>
        </p:spPr>
      </p:pic>
      <p:sp>
        <p:nvSpPr>
          <p:cNvPr id="76805" name="Rectangle 3"/>
          <p:cNvSpPr>
            <a:spLocks noGrp="1" noChangeArrowheads="1"/>
          </p:cNvSpPr>
          <p:nvPr>
            <p:ph type="body" sz="half" idx="2"/>
          </p:nvPr>
        </p:nvSpPr>
        <p:spPr>
          <a:xfrm>
            <a:off x="2209800" y="4648200"/>
            <a:ext cx="7772400" cy="1143000"/>
          </a:xfrm>
        </p:spPr>
        <p:txBody>
          <a:bodyPr>
            <a:normAutofit fontScale="62500" lnSpcReduction="20000"/>
          </a:bodyPr>
          <a:lstStyle/>
          <a:p>
            <a:pPr eaLnBrk="1" hangingPunct="1">
              <a:lnSpc>
                <a:spcPct val="90000"/>
              </a:lnSpc>
            </a:pPr>
            <a:r>
              <a:rPr lang="en-US" sz="2400" dirty="0"/>
              <a:t>The image is virtual</a:t>
            </a:r>
          </a:p>
          <a:p>
            <a:pPr eaLnBrk="1" hangingPunct="1">
              <a:lnSpc>
                <a:spcPct val="90000"/>
              </a:lnSpc>
            </a:pPr>
            <a:r>
              <a:rPr lang="en-US" sz="2400" dirty="0"/>
              <a:t>The image is upright</a:t>
            </a:r>
          </a:p>
          <a:p>
            <a:pPr eaLnBrk="1" hangingPunct="1">
              <a:lnSpc>
                <a:spcPct val="90000"/>
              </a:lnSpc>
            </a:pPr>
            <a:r>
              <a:rPr lang="en-US" sz="2400" dirty="0"/>
              <a:t>The image is smaller</a:t>
            </a:r>
          </a:p>
          <a:p>
            <a:pPr eaLnBrk="1" hangingPunct="1">
              <a:lnSpc>
                <a:spcPct val="90000"/>
              </a:lnSpc>
            </a:pPr>
            <a:r>
              <a:rPr lang="en-US" sz="2400" dirty="0"/>
              <a:t>The image is on the front side of the lens</a:t>
            </a:r>
          </a:p>
        </p:txBody>
      </p:sp>
    </p:spTree>
    <p:extLst>
      <p:ext uri="{BB962C8B-B14F-4D97-AF65-F5344CB8AC3E}">
        <p14:creationId xmlns:p14="http://schemas.microsoft.com/office/powerpoint/2010/main" val="2433838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a:noFill/>
        </p:spPr>
        <p:txBody>
          <a:bodyPr/>
          <a:lstStyle/>
          <a:p>
            <a:fld id="{F737D248-6E5F-4FBE-A133-A3DD9DE0A1C4}" type="slidenum">
              <a:rPr lang="en-US" smtClean="0"/>
              <a:pPr/>
              <a:t>34</a:t>
            </a:fld>
            <a:endParaRPr lang="en-US"/>
          </a:p>
        </p:txBody>
      </p:sp>
      <p:sp>
        <p:nvSpPr>
          <p:cNvPr id="181251" name="Text Box 2"/>
          <p:cNvSpPr txBox="1">
            <a:spLocks noChangeArrowheads="1"/>
          </p:cNvSpPr>
          <p:nvPr/>
        </p:nvSpPr>
        <p:spPr bwMode="auto">
          <a:xfrm>
            <a:off x="2286000" y="381001"/>
            <a:ext cx="7620000" cy="366713"/>
          </a:xfrm>
          <a:prstGeom prst="rect">
            <a:avLst/>
          </a:prstGeom>
          <a:noFill/>
          <a:ln w="9525" algn="ctr">
            <a:noFill/>
            <a:miter lim="800000"/>
            <a:headEnd/>
            <a:tailEnd/>
          </a:ln>
        </p:spPr>
        <p:txBody>
          <a:bodyPr anchor="ctr"/>
          <a:lstStyle/>
          <a:p>
            <a:pPr algn="ctr"/>
            <a:r>
              <a:rPr lang="en-US" sz="3600" dirty="0">
                <a:solidFill>
                  <a:schemeClr val="tx2"/>
                </a:solidFill>
              </a:rPr>
              <a:t>Question 223.16.1</a:t>
            </a:r>
          </a:p>
        </p:txBody>
      </p:sp>
      <p:sp>
        <p:nvSpPr>
          <p:cNvPr id="181252" name="Text Box 3"/>
          <p:cNvSpPr txBox="1">
            <a:spLocks noChangeArrowheads="1"/>
          </p:cNvSpPr>
          <p:nvPr/>
        </p:nvSpPr>
        <p:spPr bwMode="auto">
          <a:xfrm>
            <a:off x="2286000" y="1295400"/>
            <a:ext cx="7620000" cy="2677656"/>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What is the focal length of a pane of window glass?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zero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infinity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thickness of the glass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impossible to determine</a:t>
            </a:r>
          </a:p>
        </p:txBody>
      </p:sp>
      <p:sp>
        <p:nvSpPr>
          <p:cNvPr id="181253" name="Line 4"/>
          <p:cNvSpPr>
            <a:spLocks noChangeShapeType="1"/>
          </p:cNvSpPr>
          <p:nvPr/>
        </p:nvSpPr>
        <p:spPr bwMode="auto">
          <a:xfrm>
            <a:off x="4267200" y="990600"/>
            <a:ext cx="3733800" cy="0"/>
          </a:xfrm>
          <a:prstGeom prst="line">
            <a:avLst/>
          </a:prstGeom>
          <a:no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1846247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t>Derivation of the Lens Equ.</a:t>
            </a:r>
          </a:p>
        </p:txBody>
      </p:sp>
      <p:grpSp>
        <p:nvGrpSpPr>
          <p:cNvPr id="2" name="Group 7"/>
          <p:cNvGrpSpPr>
            <a:grpSpLocks/>
          </p:cNvGrpSpPr>
          <p:nvPr/>
        </p:nvGrpSpPr>
        <p:grpSpPr bwMode="auto">
          <a:xfrm>
            <a:off x="4227514" y="2338388"/>
            <a:ext cx="3641725" cy="2463800"/>
            <a:chOff x="2190" y="1526"/>
            <a:chExt cx="2294" cy="1552"/>
          </a:xfrm>
          <a:solidFill>
            <a:schemeClr val="accent5">
              <a:lumMod val="40000"/>
              <a:lumOff val="60000"/>
            </a:schemeClr>
          </a:solidFill>
        </p:grpSpPr>
        <p:sp>
          <p:nvSpPr>
            <p:cNvPr id="15401" name="Oval 4"/>
            <p:cNvSpPr>
              <a:spLocks noChangeArrowheads="1"/>
            </p:cNvSpPr>
            <p:nvPr/>
          </p:nvSpPr>
          <p:spPr bwMode="auto">
            <a:xfrm>
              <a:off x="2190" y="1759"/>
              <a:ext cx="1026" cy="1076"/>
            </a:xfrm>
            <a:prstGeom prst="ellipse">
              <a:avLst/>
            </a:prstGeom>
            <a:grpFill/>
            <a:ln w="9525" algn="ctr">
              <a:noFill/>
              <a:miter lim="800000"/>
              <a:headEnd/>
              <a:tailEnd/>
            </a:ln>
          </p:spPr>
          <p:txBody>
            <a:bodyPr wrap="none" anchor="ctr"/>
            <a:lstStyle/>
            <a:p>
              <a:endParaRPr lang="en-US"/>
            </a:p>
          </p:txBody>
        </p:sp>
        <p:sp>
          <p:nvSpPr>
            <p:cNvPr id="15402" name="Oval 5"/>
            <p:cNvSpPr>
              <a:spLocks noChangeArrowheads="1"/>
            </p:cNvSpPr>
            <p:nvPr/>
          </p:nvSpPr>
          <p:spPr bwMode="auto">
            <a:xfrm>
              <a:off x="2860" y="1526"/>
              <a:ext cx="1624" cy="1552"/>
            </a:xfrm>
            <a:prstGeom prst="ellipse">
              <a:avLst/>
            </a:prstGeom>
            <a:grpFill/>
            <a:ln w="9525" algn="ctr">
              <a:noFill/>
              <a:miter lim="800000"/>
              <a:headEnd/>
              <a:tailEnd/>
            </a:ln>
          </p:spPr>
          <p:txBody>
            <a:bodyPr wrap="none" anchor="ctr"/>
            <a:lstStyle/>
            <a:p>
              <a:endParaRPr lang="en-US"/>
            </a:p>
          </p:txBody>
        </p:sp>
        <p:sp>
          <p:nvSpPr>
            <p:cNvPr id="15403" name="AutoShape 6"/>
            <p:cNvSpPr>
              <a:spLocks noChangeArrowheads="1"/>
            </p:cNvSpPr>
            <p:nvPr/>
          </p:nvSpPr>
          <p:spPr bwMode="auto">
            <a:xfrm rot="5400000">
              <a:off x="2325" y="1845"/>
              <a:ext cx="152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02 w 21600"/>
                <a:gd name="T13" fmla="*/ 3411 h 21600"/>
                <a:gd name="T14" fmla="*/ 18198 w 21600"/>
                <a:gd name="T15" fmla="*/ 18189 h 21600"/>
              </a:gdLst>
              <a:ahLst/>
              <a:cxnLst>
                <a:cxn ang="T8">
                  <a:pos x="T0" y="T1"/>
                </a:cxn>
                <a:cxn ang="T9">
                  <a:pos x="T2" y="T3"/>
                </a:cxn>
                <a:cxn ang="T10">
                  <a:pos x="T4" y="T5"/>
                </a:cxn>
                <a:cxn ang="T11">
                  <a:pos x="T6" y="T7"/>
                </a:cxn>
              </a:cxnLst>
              <a:rect l="T12" t="T13" r="T14" b="T15"/>
              <a:pathLst>
                <a:path w="21600" h="21600">
                  <a:moveTo>
                    <a:pt x="0" y="0"/>
                  </a:moveTo>
                  <a:lnTo>
                    <a:pt x="3203" y="21600"/>
                  </a:lnTo>
                  <a:lnTo>
                    <a:pt x="18397" y="21600"/>
                  </a:lnTo>
                  <a:lnTo>
                    <a:pt x="21600" y="0"/>
                  </a:lnTo>
                  <a:close/>
                </a:path>
              </a:pathLst>
            </a:custGeom>
            <a:grpFill/>
            <a:ln w="9525" algn="ctr">
              <a:noFill/>
              <a:miter lim="800000"/>
              <a:headEnd/>
              <a:tailEnd/>
            </a:ln>
          </p:spPr>
          <p:txBody>
            <a:bodyPr wrap="none" anchor="ctr"/>
            <a:lstStyle/>
            <a:p>
              <a:endParaRPr lang="en-US"/>
            </a:p>
          </p:txBody>
        </p:sp>
      </p:grpSp>
      <p:sp>
        <p:nvSpPr>
          <p:cNvPr id="15365" name="Line 8"/>
          <p:cNvSpPr>
            <a:spLocks noChangeShapeType="1"/>
          </p:cNvSpPr>
          <p:nvPr/>
        </p:nvSpPr>
        <p:spPr bwMode="auto">
          <a:xfrm>
            <a:off x="2217739" y="3560763"/>
            <a:ext cx="6778625" cy="0"/>
          </a:xfrm>
          <a:prstGeom prst="line">
            <a:avLst/>
          </a:prstGeom>
          <a:noFill/>
          <a:ln w="9525">
            <a:solidFill>
              <a:schemeClr val="tx1"/>
            </a:solidFill>
            <a:miter lim="800000"/>
            <a:headEnd/>
            <a:tailEnd/>
          </a:ln>
        </p:spPr>
        <p:txBody>
          <a:bodyPr wrap="none" anchor="ctr"/>
          <a:lstStyle/>
          <a:p>
            <a:endParaRPr lang="en-US"/>
          </a:p>
        </p:txBody>
      </p:sp>
      <p:sp>
        <p:nvSpPr>
          <p:cNvPr id="15366" name="Oval 9"/>
          <p:cNvSpPr>
            <a:spLocks noChangeArrowheads="1"/>
          </p:cNvSpPr>
          <p:nvPr/>
        </p:nvSpPr>
        <p:spPr bwMode="auto">
          <a:xfrm>
            <a:off x="3379788" y="352901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67" name="Text Box 10"/>
          <p:cNvSpPr txBox="1">
            <a:spLocks noChangeArrowheads="1"/>
          </p:cNvSpPr>
          <p:nvPr/>
        </p:nvSpPr>
        <p:spPr bwMode="auto">
          <a:xfrm>
            <a:off x="3255963" y="3784600"/>
            <a:ext cx="290464" cy="369332"/>
          </a:xfrm>
          <a:prstGeom prst="rect">
            <a:avLst/>
          </a:prstGeom>
          <a:noFill/>
          <a:ln w="9525" algn="ctr">
            <a:noFill/>
            <a:miter lim="800000"/>
            <a:headEnd/>
            <a:tailEnd/>
          </a:ln>
        </p:spPr>
        <p:txBody>
          <a:bodyPr wrap="none">
            <a:spAutoFit/>
          </a:bodyPr>
          <a:lstStyle/>
          <a:p>
            <a:r>
              <a:rPr lang="en-US" dirty="0"/>
              <a:t>S</a:t>
            </a:r>
          </a:p>
        </p:txBody>
      </p:sp>
      <p:sp>
        <p:nvSpPr>
          <p:cNvPr id="15368" name="Text Box 11"/>
          <p:cNvSpPr txBox="1">
            <a:spLocks noChangeArrowheads="1"/>
          </p:cNvSpPr>
          <p:nvPr/>
        </p:nvSpPr>
        <p:spPr bwMode="auto">
          <a:xfrm>
            <a:off x="8661400" y="3676650"/>
            <a:ext cx="303288" cy="369332"/>
          </a:xfrm>
          <a:prstGeom prst="rect">
            <a:avLst/>
          </a:prstGeom>
          <a:noFill/>
          <a:ln w="9525" algn="ctr">
            <a:noFill/>
            <a:miter lim="800000"/>
            <a:headEnd/>
            <a:tailEnd/>
          </a:ln>
        </p:spPr>
        <p:txBody>
          <a:bodyPr wrap="none">
            <a:spAutoFit/>
          </a:bodyPr>
          <a:lstStyle/>
          <a:p>
            <a:r>
              <a:rPr lang="en-US" dirty="0"/>
              <a:t>P</a:t>
            </a:r>
          </a:p>
        </p:txBody>
      </p:sp>
      <p:sp>
        <p:nvSpPr>
          <p:cNvPr id="15369" name="Line 12"/>
          <p:cNvSpPr>
            <a:spLocks noChangeShapeType="1"/>
          </p:cNvSpPr>
          <p:nvPr/>
        </p:nvSpPr>
        <p:spPr bwMode="auto">
          <a:xfrm>
            <a:off x="3436939" y="3559175"/>
            <a:ext cx="769937"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0" name="Line 14"/>
          <p:cNvSpPr>
            <a:spLocks noChangeShapeType="1"/>
          </p:cNvSpPr>
          <p:nvPr/>
        </p:nvSpPr>
        <p:spPr bwMode="auto">
          <a:xfrm>
            <a:off x="4241800" y="3567113"/>
            <a:ext cx="360045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1" name="Oval 16"/>
          <p:cNvSpPr>
            <a:spLocks noChangeArrowheads="1"/>
          </p:cNvSpPr>
          <p:nvPr/>
        </p:nvSpPr>
        <p:spPr bwMode="auto">
          <a:xfrm>
            <a:off x="8685213" y="352266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72" name="Line 15"/>
          <p:cNvSpPr>
            <a:spLocks noChangeShapeType="1"/>
          </p:cNvSpPr>
          <p:nvPr/>
        </p:nvSpPr>
        <p:spPr bwMode="auto">
          <a:xfrm>
            <a:off x="7877176" y="3560763"/>
            <a:ext cx="1408113"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3" name="Line 17"/>
          <p:cNvSpPr>
            <a:spLocks noChangeShapeType="1"/>
          </p:cNvSpPr>
          <p:nvPr/>
        </p:nvSpPr>
        <p:spPr bwMode="auto">
          <a:xfrm flipV="1">
            <a:off x="3457576" y="3101975"/>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4" name="Text Box 18"/>
          <p:cNvSpPr txBox="1">
            <a:spLocks noChangeArrowheads="1"/>
          </p:cNvSpPr>
          <p:nvPr/>
        </p:nvSpPr>
        <p:spPr bwMode="auto">
          <a:xfrm>
            <a:off x="3798888" y="2449513"/>
            <a:ext cx="349250" cy="366712"/>
          </a:xfrm>
          <a:prstGeom prst="rect">
            <a:avLst/>
          </a:prstGeom>
          <a:noFill/>
          <a:ln w="9525" algn="ctr">
            <a:noFill/>
            <a:miter lim="800000"/>
            <a:headEnd/>
            <a:tailEnd/>
          </a:ln>
        </p:spPr>
        <p:txBody>
          <a:bodyPr>
            <a:spAutoFit/>
          </a:bodyPr>
          <a:lstStyle/>
          <a:p>
            <a:r>
              <a:rPr lang="en-US"/>
              <a:t>A</a:t>
            </a:r>
          </a:p>
        </p:txBody>
      </p:sp>
      <p:sp>
        <p:nvSpPr>
          <p:cNvPr id="15375" name="Line 19"/>
          <p:cNvSpPr>
            <a:spLocks noChangeShapeType="1"/>
          </p:cNvSpPr>
          <p:nvPr/>
        </p:nvSpPr>
        <p:spPr bwMode="auto">
          <a:xfrm flipV="1">
            <a:off x="4364039" y="2484438"/>
            <a:ext cx="2903537" cy="596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6" name="Line 20"/>
          <p:cNvSpPr>
            <a:spLocks noChangeShapeType="1"/>
          </p:cNvSpPr>
          <p:nvPr/>
        </p:nvSpPr>
        <p:spPr bwMode="auto">
          <a:xfrm>
            <a:off x="4192589" y="2833689"/>
            <a:ext cx="522287" cy="739775"/>
          </a:xfrm>
          <a:prstGeom prst="line">
            <a:avLst/>
          </a:prstGeom>
          <a:noFill/>
          <a:ln w="9525">
            <a:solidFill>
              <a:schemeClr val="tx1"/>
            </a:solidFill>
            <a:prstDash val="dash"/>
            <a:miter lim="800000"/>
            <a:headEnd/>
            <a:tailEnd/>
          </a:ln>
        </p:spPr>
        <p:txBody>
          <a:bodyPr wrap="none" anchor="ctr"/>
          <a:lstStyle/>
          <a:p>
            <a:endParaRPr lang="en-US"/>
          </a:p>
        </p:txBody>
      </p:sp>
      <p:sp>
        <p:nvSpPr>
          <p:cNvPr id="15377" name="Text Box 21"/>
          <p:cNvSpPr txBox="1">
            <a:spLocks noChangeArrowheads="1"/>
          </p:cNvSpPr>
          <p:nvPr/>
        </p:nvSpPr>
        <p:spPr bwMode="auto">
          <a:xfrm>
            <a:off x="4430714" y="3644901"/>
            <a:ext cx="433387"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5378" name="Text Box 22"/>
          <p:cNvSpPr txBox="1">
            <a:spLocks noChangeArrowheads="1"/>
          </p:cNvSpPr>
          <p:nvPr/>
        </p:nvSpPr>
        <p:spPr bwMode="auto">
          <a:xfrm>
            <a:off x="6500814" y="3681413"/>
            <a:ext cx="433387" cy="366712"/>
          </a:xfrm>
          <a:prstGeom prst="rect">
            <a:avLst/>
          </a:prstGeom>
          <a:noFill/>
          <a:ln w="9525" algn="ctr">
            <a:noFill/>
            <a:miter lim="800000"/>
            <a:headEnd/>
            <a:tailEnd/>
          </a:ln>
        </p:spPr>
        <p:txBody>
          <a:bodyPr>
            <a:spAutoFit/>
          </a:bodyPr>
          <a:lstStyle/>
          <a:p>
            <a:r>
              <a:rPr lang="en-US"/>
              <a:t>C</a:t>
            </a:r>
            <a:r>
              <a:rPr lang="en-US" baseline="-25000"/>
              <a:t>2</a:t>
            </a:r>
          </a:p>
        </p:txBody>
      </p:sp>
      <p:sp>
        <p:nvSpPr>
          <p:cNvPr id="15379" name="Line 23"/>
          <p:cNvSpPr>
            <a:spLocks noChangeShapeType="1"/>
          </p:cNvSpPr>
          <p:nvPr/>
        </p:nvSpPr>
        <p:spPr bwMode="auto">
          <a:xfrm flipH="1">
            <a:off x="6724651" y="2028825"/>
            <a:ext cx="741363" cy="1524000"/>
          </a:xfrm>
          <a:prstGeom prst="line">
            <a:avLst/>
          </a:prstGeom>
          <a:noFill/>
          <a:ln w="9525">
            <a:solidFill>
              <a:schemeClr val="tx1"/>
            </a:solidFill>
            <a:prstDash val="dash"/>
            <a:miter lim="800000"/>
            <a:headEnd/>
            <a:tailEnd/>
          </a:ln>
        </p:spPr>
        <p:txBody>
          <a:bodyPr wrap="none" anchor="ctr"/>
          <a:lstStyle/>
          <a:p>
            <a:endParaRPr lang="en-US"/>
          </a:p>
        </p:txBody>
      </p:sp>
      <p:sp>
        <p:nvSpPr>
          <p:cNvPr id="15380" name="Line 24"/>
          <p:cNvSpPr>
            <a:spLocks noChangeShapeType="1"/>
          </p:cNvSpPr>
          <p:nvPr/>
        </p:nvSpPr>
        <p:spPr bwMode="auto">
          <a:xfrm>
            <a:off x="7261225" y="2493964"/>
            <a:ext cx="2046288" cy="1495425"/>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81" name="Text Box 25"/>
          <p:cNvSpPr txBox="1">
            <a:spLocks noChangeArrowheads="1"/>
          </p:cNvSpPr>
          <p:nvPr/>
        </p:nvSpPr>
        <p:spPr bwMode="auto">
          <a:xfrm>
            <a:off x="7507288" y="1760538"/>
            <a:ext cx="349250" cy="366712"/>
          </a:xfrm>
          <a:prstGeom prst="rect">
            <a:avLst/>
          </a:prstGeom>
          <a:noFill/>
          <a:ln w="9525" algn="ctr">
            <a:noFill/>
            <a:miter lim="800000"/>
            <a:headEnd/>
            <a:tailEnd/>
          </a:ln>
        </p:spPr>
        <p:txBody>
          <a:bodyPr>
            <a:spAutoFit/>
          </a:bodyPr>
          <a:lstStyle/>
          <a:p>
            <a:r>
              <a:rPr lang="en-US"/>
              <a:t>B</a:t>
            </a:r>
          </a:p>
        </p:txBody>
      </p:sp>
      <p:sp>
        <p:nvSpPr>
          <p:cNvPr id="15382" name="Text Box 26"/>
          <p:cNvSpPr txBox="1">
            <a:spLocks noChangeArrowheads="1"/>
          </p:cNvSpPr>
          <p:nvPr/>
        </p:nvSpPr>
        <p:spPr bwMode="auto">
          <a:xfrm>
            <a:off x="5278438" y="4030663"/>
            <a:ext cx="306494" cy="369332"/>
          </a:xfrm>
          <a:prstGeom prst="rect">
            <a:avLst/>
          </a:prstGeom>
          <a:noFill/>
          <a:ln w="9525" algn="ctr">
            <a:noFill/>
            <a:miter lim="800000"/>
            <a:headEnd/>
            <a:tailEnd/>
          </a:ln>
        </p:spPr>
        <p:txBody>
          <a:bodyPr wrap="none">
            <a:spAutoFit/>
          </a:bodyPr>
          <a:lstStyle/>
          <a:p>
            <a:r>
              <a:rPr lang="en-US"/>
              <a:t>n</a:t>
            </a:r>
          </a:p>
        </p:txBody>
      </p:sp>
      <p:sp>
        <p:nvSpPr>
          <p:cNvPr id="15383" name="Line 28"/>
          <p:cNvSpPr>
            <a:spLocks noChangeShapeType="1"/>
          </p:cNvSpPr>
          <p:nvPr/>
        </p:nvSpPr>
        <p:spPr bwMode="auto">
          <a:xfrm>
            <a:off x="4222750" y="4783139"/>
            <a:ext cx="0" cy="363537"/>
          </a:xfrm>
          <a:prstGeom prst="line">
            <a:avLst/>
          </a:prstGeom>
          <a:noFill/>
          <a:ln w="9525">
            <a:solidFill>
              <a:schemeClr val="tx1"/>
            </a:solidFill>
            <a:miter lim="800000"/>
            <a:headEnd/>
            <a:tailEnd/>
          </a:ln>
        </p:spPr>
        <p:txBody>
          <a:bodyPr wrap="none" anchor="ctr"/>
          <a:lstStyle/>
          <a:p>
            <a:endParaRPr lang="en-US"/>
          </a:p>
        </p:txBody>
      </p:sp>
      <p:sp>
        <p:nvSpPr>
          <p:cNvPr id="15384" name="Line 29"/>
          <p:cNvSpPr>
            <a:spLocks noChangeShapeType="1"/>
          </p:cNvSpPr>
          <p:nvPr/>
        </p:nvSpPr>
        <p:spPr bwMode="auto">
          <a:xfrm>
            <a:off x="4222750" y="4965700"/>
            <a:ext cx="365760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85" name="Line 30"/>
          <p:cNvSpPr>
            <a:spLocks noChangeShapeType="1"/>
          </p:cNvSpPr>
          <p:nvPr/>
        </p:nvSpPr>
        <p:spPr bwMode="auto">
          <a:xfrm>
            <a:off x="7856538" y="4784725"/>
            <a:ext cx="0" cy="363538"/>
          </a:xfrm>
          <a:prstGeom prst="line">
            <a:avLst/>
          </a:prstGeom>
          <a:noFill/>
          <a:ln w="9525">
            <a:solidFill>
              <a:schemeClr val="tx1"/>
            </a:solidFill>
            <a:miter lim="800000"/>
            <a:headEnd/>
            <a:tailEnd/>
          </a:ln>
        </p:spPr>
        <p:txBody>
          <a:bodyPr wrap="none" anchor="ctr"/>
          <a:lstStyle/>
          <a:p>
            <a:endParaRPr lang="en-US"/>
          </a:p>
        </p:txBody>
      </p:sp>
      <p:sp>
        <p:nvSpPr>
          <p:cNvPr id="15386" name="Text Box 31"/>
          <p:cNvSpPr txBox="1">
            <a:spLocks noChangeArrowheads="1"/>
          </p:cNvSpPr>
          <p:nvPr/>
        </p:nvSpPr>
        <p:spPr bwMode="auto">
          <a:xfrm>
            <a:off x="5880100" y="4768851"/>
            <a:ext cx="260350" cy="366713"/>
          </a:xfrm>
          <a:prstGeom prst="rect">
            <a:avLst/>
          </a:prstGeom>
          <a:solidFill>
            <a:schemeClr val="bg1"/>
          </a:solidFill>
          <a:ln w="9525" algn="ctr">
            <a:noFill/>
            <a:miter lim="800000"/>
            <a:headEnd/>
            <a:tailEnd/>
          </a:ln>
        </p:spPr>
        <p:txBody>
          <a:bodyPr wrap="none">
            <a:spAutoFit/>
          </a:bodyPr>
          <a:lstStyle/>
          <a:p>
            <a:r>
              <a:rPr lang="en-US"/>
              <a:t>t</a:t>
            </a:r>
          </a:p>
        </p:txBody>
      </p:sp>
      <p:sp>
        <p:nvSpPr>
          <p:cNvPr id="15387" name="Line 32"/>
          <p:cNvSpPr>
            <a:spLocks noChangeShapeType="1"/>
          </p:cNvSpPr>
          <p:nvPr/>
        </p:nvSpPr>
        <p:spPr bwMode="auto">
          <a:xfrm>
            <a:off x="3416300" y="5216525"/>
            <a:ext cx="0" cy="363538"/>
          </a:xfrm>
          <a:prstGeom prst="line">
            <a:avLst/>
          </a:prstGeom>
          <a:noFill/>
          <a:ln w="9525">
            <a:solidFill>
              <a:schemeClr val="tx1"/>
            </a:solidFill>
            <a:miter lim="800000"/>
            <a:headEnd/>
            <a:tailEnd/>
          </a:ln>
        </p:spPr>
        <p:txBody>
          <a:bodyPr wrap="none" anchor="ctr"/>
          <a:lstStyle/>
          <a:p>
            <a:endParaRPr lang="en-US"/>
          </a:p>
        </p:txBody>
      </p:sp>
      <p:sp>
        <p:nvSpPr>
          <p:cNvPr id="15388" name="Line 34"/>
          <p:cNvSpPr>
            <a:spLocks noChangeShapeType="1"/>
          </p:cNvSpPr>
          <p:nvPr/>
        </p:nvSpPr>
        <p:spPr bwMode="auto">
          <a:xfrm>
            <a:off x="4211638" y="5226050"/>
            <a:ext cx="0" cy="363538"/>
          </a:xfrm>
          <a:prstGeom prst="line">
            <a:avLst/>
          </a:prstGeom>
          <a:noFill/>
          <a:ln w="9525">
            <a:solidFill>
              <a:schemeClr val="tx1"/>
            </a:solidFill>
            <a:miter lim="800000"/>
            <a:headEnd/>
            <a:tailEnd/>
          </a:ln>
        </p:spPr>
        <p:txBody>
          <a:bodyPr wrap="none" anchor="ctr"/>
          <a:lstStyle/>
          <a:p>
            <a:endParaRPr lang="en-US"/>
          </a:p>
        </p:txBody>
      </p:sp>
      <p:sp>
        <p:nvSpPr>
          <p:cNvPr id="15389" name="Line 35"/>
          <p:cNvSpPr>
            <a:spLocks noChangeShapeType="1"/>
          </p:cNvSpPr>
          <p:nvPr/>
        </p:nvSpPr>
        <p:spPr bwMode="auto">
          <a:xfrm>
            <a:off x="3432176" y="5408613"/>
            <a:ext cx="754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0" name="Text Box 36"/>
          <p:cNvSpPr txBox="1">
            <a:spLocks noChangeArrowheads="1"/>
          </p:cNvSpPr>
          <p:nvPr/>
        </p:nvSpPr>
        <p:spPr bwMode="auto">
          <a:xfrm>
            <a:off x="3590925" y="5516563"/>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15391" name="Line 37"/>
          <p:cNvSpPr>
            <a:spLocks noChangeShapeType="1"/>
          </p:cNvSpPr>
          <p:nvPr/>
        </p:nvSpPr>
        <p:spPr bwMode="auto">
          <a:xfrm>
            <a:off x="7864475" y="5267325"/>
            <a:ext cx="0" cy="363538"/>
          </a:xfrm>
          <a:prstGeom prst="line">
            <a:avLst/>
          </a:prstGeom>
          <a:noFill/>
          <a:ln w="9525">
            <a:solidFill>
              <a:schemeClr val="tx1"/>
            </a:solidFill>
            <a:miter lim="800000"/>
            <a:headEnd/>
            <a:tailEnd/>
          </a:ln>
        </p:spPr>
        <p:txBody>
          <a:bodyPr wrap="none" anchor="ctr"/>
          <a:lstStyle/>
          <a:p>
            <a:endParaRPr lang="en-US"/>
          </a:p>
        </p:txBody>
      </p:sp>
      <p:sp>
        <p:nvSpPr>
          <p:cNvPr id="15392" name="Line 38"/>
          <p:cNvSpPr>
            <a:spLocks noChangeShapeType="1"/>
          </p:cNvSpPr>
          <p:nvPr/>
        </p:nvSpPr>
        <p:spPr bwMode="auto">
          <a:xfrm>
            <a:off x="8716963" y="5276850"/>
            <a:ext cx="0" cy="363538"/>
          </a:xfrm>
          <a:prstGeom prst="line">
            <a:avLst/>
          </a:prstGeom>
          <a:noFill/>
          <a:ln w="9525">
            <a:solidFill>
              <a:schemeClr val="tx1"/>
            </a:solidFill>
            <a:miter lim="800000"/>
            <a:headEnd/>
            <a:tailEnd/>
          </a:ln>
        </p:spPr>
        <p:txBody>
          <a:bodyPr wrap="none" anchor="ctr"/>
          <a:lstStyle/>
          <a:p>
            <a:endParaRPr lang="en-US"/>
          </a:p>
        </p:txBody>
      </p:sp>
      <p:sp>
        <p:nvSpPr>
          <p:cNvPr id="15393" name="Line 39"/>
          <p:cNvSpPr>
            <a:spLocks noChangeShapeType="1"/>
          </p:cNvSpPr>
          <p:nvPr/>
        </p:nvSpPr>
        <p:spPr bwMode="auto">
          <a:xfrm>
            <a:off x="7850188" y="5459413"/>
            <a:ext cx="855662"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4" name="Text Box 40"/>
          <p:cNvSpPr txBox="1">
            <a:spLocks noChangeArrowheads="1"/>
          </p:cNvSpPr>
          <p:nvPr/>
        </p:nvSpPr>
        <p:spPr bwMode="auto">
          <a:xfrm>
            <a:off x="8081963" y="5567363"/>
            <a:ext cx="410690"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15395" name="Line 41"/>
          <p:cNvSpPr>
            <a:spLocks noChangeShapeType="1"/>
          </p:cNvSpPr>
          <p:nvPr/>
        </p:nvSpPr>
        <p:spPr bwMode="auto">
          <a:xfrm>
            <a:off x="6724650" y="5233989"/>
            <a:ext cx="0" cy="363537"/>
          </a:xfrm>
          <a:prstGeom prst="line">
            <a:avLst/>
          </a:prstGeom>
          <a:noFill/>
          <a:ln w="9525">
            <a:solidFill>
              <a:schemeClr val="tx1"/>
            </a:solidFill>
            <a:miter lim="800000"/>
            <a:headEnd/>
            <a:tailEnd/>
          </a:ln>
        </p:spPr>
        <p:txBody>
          <a:bodyPr wrap="none" anchor="ctr"/>
          <a:lstStyle/>
          <a:p>
            <a:endParaRPr lang="en-US"/>
          </a:p>
        </p:txBody>
      </p:sp>
      <p:sp>
        <p:nvSpPr>
          <p:cNvPr id="15396" name="Line 42"/>
          <p:cNvSpPr>
            <a:spLocks noChangeShapeType="1"/>
          </p:cNvSpPr>
          <p:nvPr/>
        </p:nvSpPr>
        <p:spPr bwMode="auto">
          <a:xfrm>
            <a:off x="6740526" y="5321300"/>
            <a:ext cx="1101725"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7" name="Text Box 43"/>
          <p:cNvSpPr txBox="1">
            <a:spLocks noChangeArrowheads="1"/>
          </p:cNvSpPr>
          <p:nvPr/>
        </p:nvSpPr>
        <p:spPr bwMode="auto">
          <a:xfrm>
            <a:off x="7059613" y="5168900"/>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2</a:t>
            </a:r>
          </a:p>
        </p:txBody>
      </p:sp>
      <p:sp>
        <p:nvSpPr>
          <p:cNvPr id="15398" name="Line 44"/>
          <p:cNvSpPr>
            <a:spLocks noChangeShapeType="1"/>
          </p:cNvSpPr>
          <p:nvPr/>
        </p:nvSpPr>
        <p:spPr bwMode="auto">
          <a:xfrm>
            <a:off x="4692650" y="5235575"/>
            <a:ext cx="0" cy="363538"/>
          </a:xfrm>
          <a:prstGeom prst="line">
            <a:avLst/>
          </a:prstGeom>
          <a:noFill/>
          <a:ln w="9525">
            <a:solidFill>
              <a:schemeClr val="tx1"/>
            </a:solidFill>
            <a:miter lim="800000"/>
            <a:headEnd/>
            <a:tailEnd/>
          </a:ln>
        </p:spPr>
        <p:txBody>
          <a:bodyPr wrap="none" anchor="ctr"/>
          <a:lstStyle/>
          <a:p>
            <a:endParaRPr lang="en-US"/>
          </a:p>
        </p:txBody>
      </p:sp>
      <p:sp>
        <p:nvSpPr>
          <p:cNvPr id="15399" name="Line 45"/>
          <p:cNvSpPr>
            <a:spLocks noChangeShapeType="1"/>
          </p:cNvSpPr>
          <p:nvPr/>
        </p:nvSpPr>
        <p:spPr bwMode="auto">
          <a:xfrm>
            <a:off x="4237038" y="5530850"/>
            <a:ext cx="4635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400" name="Text Box 46"/>
          <p:cNvSpPr txBox="1">
            <a:spLocks noChangeArrowheads="1"/>
          </p:cNvSpPr>
          <p:nvPr/>
        </p:nvSpPr>
        <p:spPr bwMode="auto">
          <a:xfrm>
            <a:off x="4251325" y="5668963"/>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1</a:t>
            </a:r>
          </a:p>
        </p:txBody>
      </p:sp>
    </p:spTree>
    <p:extLst>
      <p:ext uri="{BB962C8B-B14F-4D97-AF65-F5344CB8AC3E}">
        <p14:creationId xmlns:p14="http://schemas.microsoft.com/office/powerpoint/2010/main" val="338334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7826" name="Picture 2"/>
          <p:cNvPicPr>
            <a:picLocks noChangeAspect="1" noChangeArrowheads="1"/>
          </p:cNvPicPr>
          <p:nvPr/>
        </p:nvPicPr>
        <p:blipFill>
          <a:blip r:embed="rId2" cstate="print"/>
          <a:srcRect/>
          <a:stretch>
            <a:fillRect/>
          </a:stretch>
        </p:blipFill>
        <p:spPr bwMode="auto">
          <a:xfrm>
            <a:off x="3952875" y="623889"/>
            <a:ext cx="4286250" cy="5610225"/>
          </a:xfrm>
          <a:prstGeom prst="rect">
            <a:avLst/>
          </a:prstGeom>
          <a:noFill/>
          <a:ln w="9525">
            <a:noFill/>
            <a:miter lim="800000"/>
            <a:headEnd/>
            <a:tailEnd/>
          </a:ln>
        </p:spPr>
      </p:pic>
    </p:spTree>
    <p:extLst>
      <p:ext uri="{BB962C8B-B14F-4D97-AF65-F5344CB8AC3E}">
        <p14:creationId xmlns:p14="http://schemas.microsoft.com/office/powerpoint/2010/main" val="980708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t>Derivation of the Lens Equ.</a:t>
            </a:r>
          </a:p>
        </p:txBody>
      </p:sp>
      <p:grpSp>
        <p:nvGrpSpPr>
          <p:cNvPr id="2" name="Group 7"/>
          <p:cNvGrpSpPr>
            <a:grpSpLocks/>
          </p:cNvGrpSpPr>
          <p:nvPr/>
        </p:nvGrpSpPr>
        <p:grpSpPr bwMode="auto">
          <a:xfrm>
            <a:off x="4227514" y="2338388"/>
            <a:ext cx="3641725" cy="2463800"/>
            <a:chOff x="2190" y="1526"/>
            <a:chExt cx="2294" cy="1552"/>
          </a:xfrm>
          <a:solidFill>
            <a:schemeClr val="accent5">
              <a:lumMod val="40000"/>
              <a:lumOff val="60000"/>
            </a:schemeClr>
          </a:solidFill>
        </p:grpSpPr>
        <p:sp>
          <p:nvSpPr>
            <p:cNvPr id="15401" name="Oval 4"/>
            <p:cNvSpPr>
              <a:spLocks noChangeArrowheads="1"/>
            </p:cNvSpPr>
            <p:nvPr/>
          </p:nvSpPr>
          <p:spPr bwMode="auto">
            <a:xfrm>
              <a:off x="2190" y="1759"/>
              <a:ext cx="1026" cy="1076"/>
            </a:xfrm>
            <a:prstGeom prst="ellipse">
              <a:avLst/>
            </a:prstGeom>
            <a:grpFill/>
            <a:ln w="9525" algn="ctr">
              <a:noFill/>
              <a:miter lim="800000"/>
              <a:headEnd/>
              <a:tailEnd/>
            </a:ln>
          </p:spPr>
          <p:txBody>
            <a:bodyPr wrap="none" anchor="ctr"/>
            <a:lstStyle/>
            <a:p>
              <a:endParaRPr lang="en-US"/>
            </a:p>
          </p:txBody>
        </p:sp>
        <p:sp>
          <p:nvSpPr>
            <p:cNvPr id="15402" name="Oval 5"/>
            <p:cNvSpPr>
              <a:spLocks noChangeArrowheads="1"/>
            </p:cNvSpPr>
            <p:nvPr/>
          </p:nvSpPr>
          <p:spPr bwMode="auto">
            <a:xfrm>
              <a:off x="2860" y="1526"/>
              <a:ext cx="1624" cy="1552"/>
            </a:xfrm>
            <a:prstGeom prst="ellipse">
              <a:avLst/>
            </a:prstGeom>
            <a:grpFill/>
            <a:ln w="9525" algn="ctr">
              <a:noFill/>
              <a:miter lim="800000"/>
              <a:headEnd/>
              <a:tailEnd/>
            </a:ln>
          </p:spPr>
          <p:txBody>
            <a:bodyPr wrap="none" anchor="ctr"/>
            <a:lstStyle/>
            <a:p>
              <a:endParaRPr lang="en-US"/>
            </a:p>
          </p:txBody>
        </p:sp>
        <p:sp>
          <p:nvSpPr>
            <p:cNvPr id="15403" name="AutoShape 6"/>
            <p:cNvSpPr>
              <a:spLocks noChangeArrowheads="1"/>
            </p:cNvSpPr>
            <p:nvPr/>
          </p:nvSpPr>
          <p:spPr bwMode="auto">
            <a:xfrm rot="5400000">
              <a:off x="2325" y="1845"/>
              <a:ext cx="152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02 w 21600"/>
                <a:gd name="T13" fmla="*/ 3411 h 21600"/>
                <a:gd name="T14" fmla="*/ 18198 w 21600"/>
                <a:gd name="T15" fmla="*/ 18189 h 21600"/>
              </a:gdLst>
              <a:ahLst/>
              <a:cxnLst>
                <a:cxn ang="T8">
                  <a:pos x="T0" y="T1"/>
                </a:cxn>
                <a:cxn ang="T9">
                  <a:pos x="T2" y="T3"/>
                </a:cxn>
                <a:cxn ang="T10">
                  <a:pos x="T4" y="T5"/>
                </a:cxn>
                <a:cxn ang="T11">
                  <a:pos x="T6" y="T7"/>
                </a:cxn>
              </a:cxnLst>
              <a:rect l="T12" t="T13" r="T14" b="T15"/>
              <a:pathLst>
                <a:path w="21600" h="21600">
                  <a:moveTo>
                    <a:pt x="0" y="0"/>
                  </a:moveTo>
                  <a:lnTo>
                    <a:pt x="3203" y="21600"/>
                  </a:lnTo>
                  <a:lnTo>
                    <a:pt x="18397" y="21600"/>
                  </a:lnTo>
                  <a:lnTo>
                    <a:pt x="21600" y="0"/>
                  </a:lnTo>
                  <a:close/>
                </a:path>
              </a:pathLst>
            </a:custGeom>
            <a:grpFill/>
            <a:ln w="9525" algn="ctr">
              <a:noFill/>
              <a:miter lim="800000"/>
              <a:headEnd/>
              <a:tailEnd/>
            </a:ln>
          </p:spPr>
          <p:txBody>
            <a:bodyPr wrap="none" anchor="ctr"/>
            <a:lstStyle/>
            <a:p>
              <a:endParaRPr lang="en-US"/>
            </a:p>
          </p:txBody>
        </p:sp>
      </p:grpSp>
      <p:sp>
        <p:nvSpPr>
          <p:cNvPr id="15365" name="Line 8"/>
          <p:cNvSpPr>
            <a:spLocks noChangeShapeType="1"/>
          </p:cNvSpPr>
          <p:nvPr/>
        </p:nvSpPr>
        <p:spPr bwMode="auto">
          <a:xfrm>
            <a:off x="2217739" y="3560763"/>
            <a:ext cx="6778625" cy="0"/>
          </a:xfrm>
          <a:prstGeom prst="line">
            <a:avLst/>
          </a:prstGeom>
          <a:noFill/>
          <a:ln w="9525">
            <a:solidFill>
              <a:schemeClr val="tx1"/>
            </a:solidFill>
            <a:miter lim="800000"/>
            <a:headEnd/>
            <a:tailEnd/>
          </a:ln>
        </p:spPr>
        <p:txBody>
          <a:bodyPr wrap="none" anchor="ctr"/>
          <a:lstStyle/>
          <a:p>
            <a:endParaRPr lang="en-US"/>
          </a:p>
        </p:txBody>
      </p:sp>
      <p:sp>
        <p:nvSpPr>
          <p:cNvPr id="15366" name="Oval 9"/>
          <p:cNvSpPr>
            <a:spLocks noChangeArrowheads="1"/>
          </p:cNvSpPr>
          <p:nvPr/>
        </p:nvSpPr>
        <p:spPr bwMode="auto">
          <a:xfrm>
            <a:off x="3379788" y="352901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67" name="Text Box 10"/>
          <p:cNvSpPr txBox="1">
            <a:spLocks noChangeArrowheads="1"/>
          </p:cNvSpPr>
          <p:nvPr/>
        </p:nvSpPr>
        <p:spPr bwMode="auto">
          <a:xfrm>
            <a:off x="3255963" y="3784600"/>
            <a:ext cx="290464" cy="369332"/>
          </a:xfrm>
          <a:prstGeom prst="rect">
            <a:avLst/>
          </a:prstGeom>
          <a:noFill/>
          <a:ln w="9525" algn="ctr">
            <a:noFill/>
            <a:miter lim="800000"/>
            <a:headEnd/>
            <a:tailEnd/>
          </a:ln>
        </p:spPr>
        <p:txBody>
          <a:bodyPr wrap="none">
            <a:spAutoFit/>
          </a:bodyPr>
          <a:lstStyle/>
          <a:p>
            <a:r>
              <a:rPr lang="en-US" dirty="0"/>
              <a:t>S</a:t>
            </a:r>
          </a:p>
        </p:txBody>
      </p:sp>
      <p:sp>
        <p:nvSpPr>
          <p:cNvPr id="15368" name="Text Box 11"/>
          <p:cNvSpPr txBox="1">
            <a:spLocks noChangeArrowheads="1"/>
          </p:cNvSpPr>
          <p:nvPr/>
        </p:nvSpPr>
        <p:spPr bwMode="auto">
          <a:xfrm>
            <a:off x="8661400" y="3676650"/>
            <a:ext cx="303288" cy="369332"/>
          </a:xfrm>
          <a:prstGeom prst="rect">
            <a:avLst/>
          </a:prstGeom>
          <a:noFill/>
          <a:ln w="9525" algn="ctr">
            <a:noFill/>
            <a:miter lim="800000"/>
            <a:headEnd/>
            <a:tailEnd/>
          </a:ln>
        </p:spPr>
        <p:txBody>
          <a:bodyPr wrap="none">
            <a:spAutoFit/>
          </a:bodyPr>
          <a:lstStyle/>
          <a:p>
            <a:r>
              <a:rPr lang="en-US" dirty="0"/>
              <a:t>P</a:t>
            </a:r>
          </a:p>
        </p:txBody>
      </p:sp>
      <p:sp>
        <p:nvSpPr>
          <p:cNvPr id="15369" name="Line 12"/>
          <p:cNvSpPr>
            <a:spLocks noChangeShapeType="1"/>
          </p:cNvSpPr>
          <p:nvPr/>
        </p:nvSpPr>
        <p:spPr bwMode="auto">
          <a:xfrm>
            <a:off x="3436939" y="3559175"/>
            <a:ext cx="769937"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0" name="Line 14"/>
          <p:cNvSpPr>
            <a:spLocks noChangeShapeType="1"/>
          </p:cNvSpPr>
          <p:nvPr/>
        </p:nvSpPr>
        <p:spPr bwMode="auto">
          <a:xfrm>
            <a:off x="4241800" y="3567113"/>
            <a:ext cx="360045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1" name="Oval 16"/>
          <p:cNvSpPr>
            <a:spLocks noChangeArrowheads="1"/>
          </p:cNvSpPr>
          <p:nvPr/>
        </p:nvSpPr>
        <p:spPr bwMode="auto">
          <a:xfrm>
            <a:off x="8685213" y="352266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72" name="Line 15"/>
          <p:cNvSpPr>
            <a:spLocks noChangeShapeType="1"/>
          </p:cNvSpPr>
          <p:nvPr/>
        </p:nvSpPr>
        <p:spPr bwMode="auto">
          <a:xfrm>
            <a:off x="7877176" y="3560763"/>
            <a:ext cx="1408113"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3" name="Line 17"/>
          <p:cNvSpPr>
            <a:spLocks noChangeShapeType="1"/>
          </p:cNvSpPr>
          <p:nvPr/>
        </p:nvSpPr>
        <p:spPr bwMode="auto">
          <a:xfrm flipV="1">
            <a:off x="3457576" y="3101975"/>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4" name="Text Box 18"/>
          <p:cNvSpPr txBox="1">
            <a:spLocks noChangeArrowheads="1"/>
          </p:cNvSpPr>
          <p:nvPr/>
        </p:nvSpPr>
        <p:spPr bwMode="auto">
          <a:xfrm>
            <a:off x="3798888" y="2449513"/>
            <a:ext cx="349250" cy="366712"/>
          </a:xfrm>
          <a:prstGeom prst="rect">
            <a:avLst/>
          </a:prstGeom>
          <a:noFill/>
          <a:ln w="9525" algn="ctr">
            <a:noFill/>
            <a:miter lim="800000"/>
            <a:headEnd/>
            <a:tailEnd/>
          </a:ln>
        </p:spPr>
        <p:txBody>
          <a:bodyPr>
            <a:spAutoFit/>
          </a:bodyPr>
          <a:lstStyle/>
          <a:p>
            <a:r>
              <a:rPr lang="en-US"/>
              <a:t>A</a:t>
            </a:r>
          </a:p>
        </p:txBody>
      </p:sp>
      <p:sp>
        <p:nvSpPr>
          <p:cNvPr id="15375" name="Line 19"/>
          <p:cNvSpPr>
            <a:spLocks noChangeShapeType="1"/>
          </p:cNvSpPr>
          <p:nvPr/>
        </p:nvSpPr>
        <p:spPr bwMode="auto">
          <a:xfrm flipV="1">
            <a:off x="4364039" y="2484438"/>
            <a:ext cx="2903537" cy="596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6" name="Line 20"/>
          <p:cNvSpPr>
            <a:spLocks noChangeShapeType="1"/>
          </p:cNvSpPr>
          <p:nvPr/>
        </p:nvSpPr>
        <p:spPr bwMode="auto">
          <a:xfrm>
            <a:off x="4192589" y="2833689"/>
            <a:ext cx="522287" cy="739775"/>
          </a:xfrm>
          <a:prstGeom prst="line">
            <a:avLst/>
          </a:prstGeom>
          <a:noFill/>
          <a:ln w="9525">
            <a:solidFill>
              <a:schemeClr val="tx1"/>
            </a:solidFill>
            <a:prstDash val="dash"/>
            <a:miter lim="800000"/>
            <a:headEnd/>
            <a:tailEnd/>
          </a:ln>
        </p:spPr>
        <p:txBody>
          <a:bodyPr wrap="none" anchor="ctr"/>
          <a:lstStyle/>
          <a:p>
            <a:endParaRPr lang="en-US"/>
          </a:p>
        </p:txBody>
      </p:sp>
      <p:sp>
        <p:nvSpPr>
          <p:cNvPr id="15377" name="Text Box 21"/>
          <p:cNvSpPr txBox="1">
            <a:spLocks noChangeArrowheads="1"/>
          </p:cNvSpPr>
          <p:nvPr/>
        </p:nvSpPr>
        <p:spPr bwMode="auto">
          <a:xfrm>
            <a:off x="4430714" y="3644901"/>
            <a:ext cx="433387"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5378" name="Text Box 22"/>
          <p:cNvSpPr txBox="1">
            <a:spLocks noChangeArrowheads="1"/>
          </p:cNvSpPr>
          <p:nvPr/>
        </p:nvSpPr>
        <p:spPr bwMode="auto">
          <a:xfrm>
            <a:off x="6500814" y="3681413"/>
            <a:ext cx="433387" cy="366712"/>
          </a:xfrm>
          <a:prstGeom prst="rect">
            <a:avLst/>
          </a:prstGeom>
          <a:noFill/>
          <a:ln w="9525" algn="ctr">
            <a:noFill/>
            <a:miter lim="800000"/>
            <a:headEnd/>
            <a:tailEnd/>
          </a:ln>
        </p:spPr>
        <p:txBody>
          <a:bodyPr>
            <a:spAutoFit/>
          </a:bodyPr>
          <a:lstStyle/>
          <a:p>
            <a:r>
              <a:rPr lang="en-US"/>
              <a:t>C</a:t>
            </a:r>
            <a:r>
              <a:rPr lang="en-US" baseline="-25000"/>
              <a:t>2</a:t>
            </a:r>
          </a:p>
        </p:txBody>
      </p:sp>
      <p:sp>
        <p:nvSpPr>
          <p:cNvPr id="15379" name="Line 23"/>
          <p:cNvSpPr>
            <a:spLocks noChangeShapeType="1"/>
          </p:cNvSpPr>
          <p:nvPr/>
        </p:nvSpPr>
        <p:spPr bwMode="auto">
          <a:xfrm flipH="1">
            <a:off x="6724651" y="2028825"/>
            <a:ext cx="741363" cy="1524000"/>
          </a:xfrm>
          <a:prstGeom prst="line">
            <a:avLst/>
          </a:prstGeom>
          <a:noFill/>
          <a:ln w="9525">
            <a:solidFill>
              <a:schemeClr val="tx1"/>
            </a:solidFill>
            <a:prstDash val="dash"/>
            <a:miter lim="800000"/>
            <a:headEnd/>
            <a:tailEnd/>
          </a:ln>
        </p:spPr>
        <p:txBody>
          <a:bodyPr wrap="none" anchor="ctr"/>
          <a:lstStyle/>
          <a:p>
            <a:endParaRPr lang="en-US"/>
          </a:p>
        </p:txBody>
      </p:sp>
      <p:sp>
        <p:nvSpPr>
          <p:cNvPr id="15380" name="Line 24"/>
          <p:cNvSpPr>
            <a:spLocks noChangeShapeType="1"/>
          </p:cNvSpPr>
          <p:nvPr/>
        </p:nvSpPr>
        <p:spPr bwMode="auto">
          <a:xfrm>
            <a:off x="7261225" y="2493964"/>
            <a:ext cx="2046288" cy="1495425"/>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81" name="Text Box 25"/>
          <p:cNvSpPr txBox="1">
            <a:spLocks noChangeArrowheads="1"/>
          </p:cNvSpPr>
          <p:nvPr/>
        </p:nvSpPr>
        <p:spPr bwMode="auto">
          <a:xfrm>
            <a:off x="7507288" y="1760538"/>
            <a:ext cx="349250" cy="366712"/>
          </a:xfrm>
          <a:prstGeom prst="rect">
            <a:avLst/>
          </a:prstGeom>
          <a:noFill/>
          <a:ln w="9525" algn="ctr">
            <a:noFill/>
            <a:miter lim="800000"/>
            <a:headEnd/>
            <a:tailEnd/>
          </a:ln>
        </p:spPr>
        <p:txBody>
          <a:bodyPr>
            <a:spAutoFit/>
          </a:bodyPr>
          <a:lstStyle/>
          <a:p>
            <a:r>
              <a:rPr lang="en-US"/>
              <a:t>B</a:t>
            </a:r>
          </a:p>
        </p:txBody>
      </p:sp>
      <p:sp>
        <p:nvSpPr>
          <p:cNvPr id="15382" name="Text Box 26"/>
          <p:cNvSpPr txBox="1">
            <a:spLocks noChangeArrowheads="1"/>
          </p:cNvSpPr>
          <p:nvPr/>
        </p:nvSpPr>
        <p:spPr bwMode="auto">
          <a:xfrm>
            <a:off x="5278438" y="4030663"/>
            <a:ext cx="306494" cy="369332"/>
          </a:xfrm>
          <a:prstGeom prst="rect">
            <a:avLst/>
          </a:prstGeom>
          <a:noFill/>
          <a:ln w="9525" algn="ctr">
            <a:noFill/>
            <a:miter lim="800000"/>
            <a:headEnd/>
            <a:tailEnd/>
          </a:ln>
        </p:spPr>
        <p:txBody>
          <a:bodyPr wrap="none">
            <a:spAutoFit/>
          </a:bodyPr>
          <a:lstStyle/>
          <a:p>
            <a:r>
              <a:rPr lang="en-US"/>
              <a:t>n</a:t>
            </a:r>
          </a:p>
        </p:txBody>
      </p:sp>
      <p:sp>
        <p:nvSpPr>
          <p:cNvPr id="15383" name="Line 28"/>
          <p:cNvSpPr>
            <a:spLocks noChangeShapeType="1"/>
          </p:cNvSpPr>
          <p:nvPr/>
        </p:nvSpPr>
        <p:spPr bwMode="auto">
          <a:xfrm>
            <a:off x="4222750" y="4783139"/>
            <a:ext cx="0" cy="363537"/>
          </a:xfrm>
          <a:prstGeom prst="line">
            <a:avLst/>
          </a:prstGeom>
          <a:noFill/>
          <a:ln w="9525">
            <a:solidFill>
              <a:schemeClr val="tx1"/>
            </a:solidFill>
            <a:miter lim="800000"/>
            <a:headEnd/>
            <a:tailEnd/>
          </a:ln>
        </p:spPr>
        <p:txBody>
          <a:bodyPr wrap="none" anchor="ctr"/>
          <a:lstStyle/>
          <a:p>
            <a:endParaRPr lang="en-US"/>
          </a:p>
        </p:txBody>
      </p:sp>
      <p:sp>
        <p:nvSpPr>
          <p:cNvPr id="15384" name="Line 29"/>
          <p:cNvSpPr>
            <a:spLocks noChangeShapeType="1"/>
          </p:cNvSpPr>
          <p:nvPr/>
        </p:nvSpPr>
        <p:spPr bwMode="auto">
          <a:xfrm>
            <a:off x="4222750" y="4965700"/>
            <a:ext cx="365760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85" name="Line 30"/>
          <p:cNvSpPr>
            <a:spLocks noChangeShapeType="1"/>
          </p:cNvSpPr>
          <p:nvPr/>
        </p:nvSpPr>
        <p:spPr bwMode="auto">
          <a:xfrm>
            <a:off x="7856538" y="4784725"/>
            <a:ext cx="0" cy="363538"/>
          </a:xfrm>
          <a:prstGeom prst="line">
            <a:avLst/>
          </a:prstGeom>
          <a:noFill/>
          <a:ln w="9525">
            <a:solidFill>
              <a:schemeClr val="tx1"/>
            </a:solidFill>
            <a:miter lim="800000"/>
            <a:headEnd/>
            <a:tailEnd/>
          </a:ln>
        </p:spPr>
        <p:txBody>
          <a:bodyPr wrap="none" anchor="ctr"/>
          <a:lstStyle/>
          <a:p>
            <a:endParaRPr lang="en-US"/>
          </a:p>
        </p:txBody>
      </p:sp>
      <p:sp>
        <p:nvSpPr>
          <p:cNvPr id="15386" name="Text Box 31"/>
          <p:cNvSpPr txBox="1">
            <a:spLocks noChangeArrowheads="1"/>
          </p:cNvSpPr>
          <p:nvPr/>
        </p:nvSpPr>
        <p:spPr bwMode="auto">
          <a:xfrm>
            <a:off x="5880100" y="4768851"/>
            <a:ext cx="260350" cy="366713"/>
          </a:xfrm>
          <a:prstGeom prst="rect">
            <a:avLst/>
          </a:prstGeom>
          <a:solidFill>
            <a:schemeClr val="bg1"/>
          </a:solidFill>
          <a:ln w="9525" algn="ctr">
            <a:noFill/>
            <a:miter lim="800000"/>
            <a:headEnd/>
            <a:tailEnd/>
          </a:ln>
        </p:spPr>
        <p:txBody>
          <a:bodyPr wrap="none">
            <a:spAutoFit/>
          </a:bodyPr>
          <a:lstStyle/>
          <a:p>
            <a:r>
              <a:rPr lang="en-US"/>
              <a:t>t</a:t>
            </a:r>
          </a:p>
        </p:txBody>
      </p:sp>
      <p:sp>
        <p:nvSpPr>
          <p:cNvPr id="15387" name="Line 32"/>
          <p:cNvSpPr>
            <a:spLocks noChangeShapeType="1"/>
          </p:cNvSpPr>
          <p:nvPr/>
        </p:nvSpPr>
        <p:spPr bwMode="auto">
          <a:xfrm>
            <a:off x="3416300" y="5216525"/>
            <a:ext cx="0" cy="363538"/>
          </a:xfrm>
          <a:prstGeom prst="line">
            <a:avLst/>
          </a:prstGeom>
          <a:noFill/>
          <a:ln w="9525">
            <a:solidFill>
              <a:schemeClr val="tx1"/>
            </a:solidFill>
            <a:miter lim="800000"/>
            <a:headEnd/>
            <a:tailEnd/>
          </a:ln>
        </p:spPr>
        <p:txBody>
          <a:bodyPr wrap="none" anchor="ctr"/>
          <a:lstStyle/>
          <a:p>
            <a:endParaRPr lang="en-US"/>
          </a:p>
        </p:txBody>
      </p:sp>
      <p:sp>
        <p:nvSpPr>
          <p:cNvPr id="15388" name="Line 34"/>
          <p:cNvSpPr>
            <a:spLocks noChangeShapeType="1"/>
          </p:cNvSpPr>
          <p:nvPr/>
        </p:nvSpPr>
        <p:spPr bwMode="auto">
          <a:xfrm>
            <a:off x="4211638" y="5226050"/>
            <a:ext cx="0" cy="363538"/>
          </a:xfrm>
          <a:prstGeom prst="line">
            <a:avLst/>
          </a:prstGeom>
          <a:noFill/>
          <a:ln w="9525">
            <a:solidFill>
              <a:schemeClr val="tx1"/>
            </a:solidFill>
            <a:miter lim="800000"/>
            <a:headEnd/>
            <a:tailEnd/>
          </a:ln>
        </p:spPr>
        <p:txBody>
          <a:bodyPr wrap="none" anchor="ctr"/>
          <a:lstStyle/>
          <a:p>
            <a:endParaRPr lang="en-US"/>
          </a:p>
        </p:txBody>
      </p:sp>
      <p:sp>
        <p:nvSpPr>
          <p:cNvPr id="15389" name="Line 35"/>
          <p:cNvSpPr>
            <a:spLocks noChangeShapeType="1"/>
          </p:cNvSpPr>
          <p:nvPr/>
        </p:nvSpPr>
        <p:spPr bwMode="auto">
          <a:xfrm>
            <a:off x="3432176" y="5408613"/>
            <a:ext cx="754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0" name="Text Box 36"/>
          <p:cNvSpPr txBox="1">
            <a:spLocks noChangeArrowheads="1"/>
          </p:cNvSpPr>
          <p:nvPr/>
        </p:nvSpPr>
        <p:spPr bwMode="auto">
          <a:xfrm>
            <a:off x="3590925" y="5516563"/>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15391" name="Line 37"/>
          <p:cNvSpPr>
            <a:spLocks noChangeShapeType="1"/>
          </p:cNvSpPr>
          <p:nvPr/>
        </p:nvSpPr>
        <p:spPr bwMode="auto">
          <a:xfrm>
            <a:off x="7864475" y="5267325"/>
            <a:ext cx="0" cy="363538"/>
          </a:xfrm>
          <a:prstGeom prst="line">
            <a:avLst/>
          </a:prstGeom>
          <a:noFill/>
          <a:ln w="9525">
            <a:solidFill>
              <a:schemeClr val="tx1"/>
            </a:solidFill>
            <a:miter lim="800000"/>
            <a:headEnd/>
            <a:tailEnd/>
          </a:ln>
        </p:spPr>
        <p:txBody>
          <a:bodyPr wrap="none" anchor="ctr"/>
          <a:lstStyle/>
          <a:p>
            <a:endParaRPr lang="en-US"/>
          </a:p>
        </p:txBody>
      </p:sp>
      <p:sp>
        <p:nvSpPr>
          <p:cNvPr id="15392" name="Line 38"/>
          <p:cNvSpPr>
            <a:spLocks noChangeShapeType="1"/>
          </p:cNvSpPr>
          <p:nvPr/>
        </p:nvSpPr>
        <p:spPr bwMode="auto">
          <a:xfrm>
            <a:off x="8716963" y="5276850"/>
            <a:ext cx="0" cy="363538"/>
          </a:xfrm>
          <a:prstGeom prst="line">
            <a:avLst/>
          </a:prstGeom>
          <a:noFill/>
          <a:ln w="9525">
            <a:solidFill>
              <a:schemeClr val="tx1"/>
            </a:solidFill>
            <a:miter lim="800000"/>
            <a:headEnd/>
            <a:tailEnd/>
          </a:ln>
        </p:spPr>
        <p:txBody>
          <a:bodyPr wrap="none" anchor="ctr"/>
          <a:lstStyle/>
          <a:p>
            <a:endParaRPr lang="en-US"/>
          </a:p>
        </p:txBody>
      </p:sp>
      <p:sp>
        <p:nvSpPr>
          <p:cNvPr id="15393" name="Line 39"/>
          <p:cNvSpPr>
            <a:spLocks noChangeShapeType="1"/>
          </p:cNvSpPr>
          <p:nvPr/>
        </p:nvSpPr>
        <p:spPr bwMode="auto">
          <a:xfrm>
            <a:off x="7850188" y="5459413"/>
            <a:ext cx="855662"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4" name="Text Box 40"/>
          <p:cNvSpPr txBox="1">
            <a:spLocks noChangeArrowheads="1"/>
          </p:cNvSpPr>
          <p:nvPr/>
        </p:nvSpPr>
        <p:spPr bwMode="auto">
          <a:xfrm>
            <a:off x="8081963" y="5567363"/>
            <a:ext cx="410690"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15395" name="Line 41"/>
          <p:cNvSpPr>
            <a:spLocks noChangeShapeType="1"/>
          </p:cNvSpPr>
          <p:nvPr/>
        </p:nvSpPr>
        <p:spPr bwMode="auto">
          <a:xfrm>
            <a:off x="6724650" y="5233989"/>
            <a:ext cx="0" cy="363537"/>
          </a:xfrm>
          <a:prstGeom prst="line">
            <a:avLst/>
          </a:prstGeom>
          <a:noFill/>
          <a:ln w="9525">
            <a:solidFill>
              <a:schemeClr val="tx1"/>
            </a:solidFill>
            <a:miter lim="800000"/>
            <a:headEnd/>
            <a:tailEnd/>
          </a:ln>
        </p:spPr>
        <p:txBody>
          <a:bodyPr wrap="none" anchor="ctr"/>
          <a:lstStyle/>
          <a:p>
            <a:endParaRPr lang="en-US"/>
          </a:p>
        </p:txBody>
      </p:sp>
      <p:sp>
        <p:nvSpPr>
          <p:cNvPr id="15396" name="Line 42"/>
          <p:cNvSpPr>
            <a:spLocks noChangeShapeType="1"/>
          </p:cNvSpPr>
          <p:nvPr/>
        </p:nvSpPr>
        <p:spPr bwMode="auto">
          <a:xfrm>
            <a:off x="6740526" y="5321300"/>
            <a:ext cx="1101725"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7" name="Text Box 43"/>
          <p:cNvSpPr txBox="1">
            <a:spLocks noChangeArrowheads="1"/>
          </p:cNvSpPr>
          <p:nvPr/>
        </p:nvSpPr>
        <p:spPr bwMode="auto">
          <a:xfrm>
            <a:off x="7059613" y="5168900"/>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2</a:t>
            </a:r>
          </a:p>
        </p:txBody>
      </p:sp>
      <p:sp>
        <p:nvSpPr>
          <p:cNvPr id="15398" name="Line 44"/>
          <p:cNvSpPr>
            <a:spLocks noChangeShapeType="1"/>
          </p:cNvSpPr>
          <p:nvPr/>
        </p:nvSpPr>
        <p:spPr bwMode="auto">
          <a:xfrm>
            <a:off x="4692650" y="5235575"/>
            <a:ext cx="0" cy="363538"/>
          </a:xfrm>
          <a:prstGeom prst="line">
            <a:avLst/>
          </a:prstGeom>
          <a:noFill/>
          <a:ln w="9525">
            <a:solidFill>
              <a:schemeClr val="tx1"/>
            </a:solidFill>
            <a:miter lim="800000"/>
            <a:headEnd/>
            <a:tailEnd/>
          </a:ln>
        </p:spPr>
        <p:txBody>
          <a:bodyPr wrap="none" anchor="ctr"/>
          <a:lstStyle/>
          <a:p>
            <a:endParaRPr lang="en-US"/>
          </a:p>
        </p:txBody>
      </p:sp>
      <p:sp>
        <p:nvSpPr>
          <p:cNvPr id="15399" name="Line 45"/>
          <p:cNvSpPr>
            <a:spLocks noChangeShapeType="1"/>
          </p:cNvSpPr>
          <p:nvPr/>
        </p:nvSpPr>
        <p:spPr bwMode="auto">
          <a:xfrm>
            <a:off x="4237038" y="5530850"/>
            <a:ext cx="4635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400" name="Text Box 46"/>
          <p:cNvSpPr txBox="1">
            <a:spLocks noChangeArrowheads="1"/>
          </p:cNvSpPr>
          <p:nvPr/>
        </p:nvSpPr>
        <p:spPr bwMode="auto">
          <a:xfrm>
            <a:off x="4251325" y="5668963"/>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1</a:t>
            </a:r>
          </a:p>
        </p:txBody>
      </p:sp>
    </p:spTree>
    <p:extLst>
      <p:ext uri="{BB962C8B-B14F-4D97-AF65-F5344CB8AC3E}">
        <p14:creationId xmlns:p14="http://schemas.microsoft.com/office/powerpoint/2010/main" val="3512521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a:t>Derivation of the Lens Equ.</a:t>
            </a:r>
          </a:p>
        </p:txBody>
      </p:sp>
      <p:sp>
        <p:nvSpPr>
          <p:cNvPr id="16389" name="Oval 5"/>
          <p:cNvSpPr>
            <a:spLocks noChangeArrowheads="1"/>
          </p:cNvSpPr>
          <p:nvPr/>
        </p:nvSpPr>
        <p:spPr bwMode="auto">
          <a:xfrm>
            <a:off x="5794376" y="2860675"/>
            <a:ext cx="1628775" cy="1708150"/>
          </a:xfrm>
          <a:prstGeom prst="ellipse">
            <a:avLst/>
          </a:prstGeom>
          <a:solidFill>
            <a:schemeClr val="accent5">
              <a:lumMod val="40000"/>
              <a:lumOff val="60000"/>
            </a:schemeClr>
          </a:solidFill>
          <a:ln w="9525" algn="ctr">
            <a:noFill/>
            <a:miter lim="800000"/>
            <a:headEnd/>
            <a:tailEnd/>
          </a:ln>
        </p:spPr>
        <p:txBody>
          <a:bodyPr wrap="none" anchor="ctr"/>
          <a:lstStyle/>
          <a:p>
            <a:endParaRPr lang="en-US"/>
          </a:p>
        </p:txBody>
      </p:sp>
      <p:sp>
        <p:nvSpPr>
          <p:cNvPr id="16390" name="AutoShape 7"/>
          <p:cNvSpPr>
            <a:spLocks noChangeArrowheads="1"/>
          </p:cNvSpPr>
          <p:nvPr/>
        </p:nvSpPr>
        <p:spPr bwMode="auto">
          <a:xfrm rot="5400000">
            <a:off x="6225637" y="2141131"/>
            <a:ext cx="3640601" cy="3159125"/>
          </a:xfrm>
          <a:custGeom>
            <a:avLst/>
            <a:gdLst>
              <a:gd name="T0" fmla="*/ 2 w 21600"/>
              <a:gd name="T1" fmla="*/ 1 h 21600"/>
              <a:gd name="T2" fmla="*/ 1 w 21600"/>
              <a:gd name="T3" fmla="*/ 2 h 21600"/>
              <a:gd name="T4" fmla="*/ 0 w 21600"/>
              <a:gd name="T5" fmla="*/ 1 h 21600"/>
              <a:gd name="T6" fmla="*/ 1 w 21600"/>
              <a:gd name="T7" fmla="*/ 0 h 21600"/>
              <a:gd name="T8" fmla="*/ 0 60000 65536"/>
              <a:gd name="T9" fmla="*/ 0 60000 65536"/>
              <a:gd name="T10" fmla="*/ 0 60000 65536"/>
              <a:gd name="T11" fmla="*/ 0 60000 65536"/>
              <a:gd name="T12" fmla="*/ 4691 w 21600"/>
              <a:gd name="T13" fmla="*/ 4689 h 21600"/>
              <a:gd name="T14" fmla="*/ 16909 w 21600"/>
              <a:gd name="T15" fmla="*/ 16911 h 21600"/>
            </a:gdLst>
            <a:ahLst/>
            <a:cxnLst>
              <a:cxn ang="T8">
                <a:pos x="T0" y="T1"/>
              </a:cxn>
              <a:cxn ang="T9">
                <a:pos x="T2" y="T3"/>
              </a:cxn>
              <a:cxn ang="T10">
                <a:pos x="T4" y="T5"/>
              </a:cxn>
              <a:cxn ang="T11">
                <a:pos x="T6" y="T7"/>
              </a:cxn>
            </a:cxnLst>
            <a:rect l="T12" t="T13" r="T14" b="T15"/>
            <a:pathLst>
              <a:path w="21600" h="21600">
                <a:moveTo>
                  <a:pt x="0" y="0"/>
                </a:moveTo>
                <a:lnTo>
                  <a:pt x="5776" y="21600"/>
                </a:lnTo>
                <a:lnTo>
                  <a:pt x="15824" y="21600"/>
                </a:lnTo>
                <a:lnTo>
                  <a:pt x="21600" y="0"/>
                </a:lnTo>
                <a:close/>
              </a:path>
            </a:pathLst>
          </a:custGeom>
          <a:solidFill>
            <a:schemeClr val="accent5">
              <a:lumMod val="40000"/>
              <a:lumOff val="60000"/>
            </a:schemeClr>
          </a:solidFill>
          <a:ln w="9525" algn="ctr">
            <a:noFill/>
            <a:miter lim="800000"/>
            <a:headEnd/>
            <a:tailEnd/>
          </a:ln>
        </p:spPr>
        <p:txBody>
          <a:bodyPr wrap="none" anchor="ctr"/>
          <a:lstStyle/>
          <a:p>
            <a:endParaRPr lang="en-US"/>
          </a:p>
        </p:txBody>
      </p:sp>
      <p:sp>
        <p:nvSpPr>
          <p:cNvPr id="16391" name="Line 8"/>
          <p:cNvSpPr>
            <a:spLocks noChangeShapeType="1"/>
          </p:cNvSpPr>
          <p:nvPr/>
        </p:nvSpPr>
        <p:spPr bwMode="auto">
          <a:xfrm>
            <a:off x="3276601" y="3713163"/>
            <a:ext cx="7286625" cy="0"/>
          </a:xfrm>
          <a:prstGeom prst="line">
            <a:avLst/>
          </a:prstGeom>
          <a:noFill/>
          <a:ln w="9525">
            <a:solidFill>
              <a:schemeClr val="tx1"/>
            </a:solidFill>
            <a:miter lim="800000"/>
            <a:headEnd/>
            <a:tailEnd/>
          </a:ln>
        </p:spPr>
        <p:txBody>
          <a:bodyPr wrap="none" anchor="ctr"/>
          <a:lstStyle/>
          <a:p>
            <a:endParaRPr lang="en-US"/>
          </a:p>
        </p:txBody>
      </p:sp>
      <p:sp>
        <p:nvSpPr>
          <p:cNvPr id="16392" name="Oval 9"/>
          <p:cNvSpPr>
            <a:spLocks noChangeArrowheads="1"/>
          </p:cNvSpPr>
          <p:nvPr/>
        </p:nvSpPr>
        <p:spPr bwMode="auto">
          <a:xfrm>
            <a:off x="4975225" y="3667125"/>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6393" name="Text Box 10"/>
          <p:cNvSpPr txBox="1">
            <a:spLocks noChangeArrowheads="1"/>
          </p:cNvSpPr>
          <p:nvPr/>
        </p:nvSpPr>
        <p:spPr bwMode="auto">
          <a:xfrm>
            <a:off x="4822825" y="3937000"/>
            <a:ext cx="290464" cy="369332"/>
          </a:xfrm>
          <a:prstGeom prst="rect">
            <a:avLst/>
          </a:prstGeom>
          <a:noFill/>
          <a:ln w="9525" algn="ctr">
            <a:noFill/>
            <a:miter lim="800000"/>
            <a:headEnd/>
            <a:tailEnd/>
          </a:ln>
        </p:spPr>
        <p:txBody>
          <a:bodyPr wrap="none">
            <a:spAutoFit/>
          </a:bodyPr>
          <a:lstStyle/>
          <a:p>
            <a:r>
              <a:rPr lang="en-US" dirty="0"/>
              <a:t>S</a:t>
            </a:r>
          </a:p>
        </p:txBody>
      </p:sp>
      <p:sp>
        <p:nvSpPr>
          <p:cNvPr id="16394" name="Line 12"/>
          <p:cNvSpPr>
            <a:spLocks noChangeShapeType="1"/>
          </p:cNvSpPr>
          <p:nvPr/>
        </p:nvSpPr>
        <p:spPr bwMode="auto">
          <a:xfrm>
            <a:off x="5003800" y="3711575"/>
            <a:ext cx="769938"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6395" name="Line 13"/>
          <p:cNvSpPr>
            <a:spLocks noChangeShapeType="1"/>
          </p:cNvSpPr>
          <p:nvPr/>
        </p:nvSpPr>
        <p:spPr bwMode="auto">
          <a:xfrm>
            <a:off x="5808663" y="3719513"/>
            <a:ext cx="360045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6396" name="Line 16"/>
          <p:cNvSpPr>
            <a:spLocks noChangeShapeType="1"/>
          </p:cNvSpPr>
          <p:nvPr/>
        </p:nvSpPr>
        <p:spPr bwMode="auto">
          <a:xfrm flipV="1">
            <a:off x="5024439" y="3254375"/>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6397" name="Text Box 17"/>
          <p:cNvSpPr txBox="1">
            <a:spLocks noChangeArrowheads="1"/>
          </p:cNvSpPr>
          <p:nvPr/>
        </p:nvSpPr>
        <p:spPr bwMode="auto">
          <a:xfrm>
            <a:off x="5365750" y="2601914"/>
            <a:ext cx="349250" cy="366713"/>
          </a:xfrm>
          <a:prstGeom prst="rect">
            <a:avLst/>
          </a:prstGeom>
          <a:noFill/>
          <a:ln w="9525" algn="ctr">
            <a:noFill/>
            <a:miter lim="800000"/>
            <a:headEnd/>
            <a:tailEnd/>
          </a:ln>
        </p:spPr>
        <p:txBody>
          <a:bodyPr>
            <a:spAutoFit/>
          </a:bodyPr>
          <a:lstStyle/>
          <a:p>
            <a:r>
              <a:rPr lang="en-US"/>
              <a:t>A</a:t>
            </a:r>
          </a:p>
        </p:txBody>
      </p:sp>
      <p:sp>
        <p:nvSpPr>
          <p:cNvPr id="16398" name="Line 18"/>
          <p:cNvSpPr>
            <a:spLocks noChangeShapeType="1"/>
          </p:cNvSpPr>
          <p:nvPr/>
        </p:nvSpPr>
        <p:spPr bwMode="auto">
          <a:xfrm flipV="1">
            <a:off x="5930900" y="2636838"/>
            <a:ext cx="2903538" cy="596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16399" name="Line 19"/>
          <p:cNvSpPr>
            <a:spLocks noChangeShapeType="1"/>
          </p:cNvSpPr>
          <p:nvPr/>
        </p:nvSpPr>
        <p:spPr bwMode="auto">
          <a:xfrm>
            <a:off x="5759450" y="2986089"/>
            <a:ext cx="522288" cy="739775"/>
          </a:xfrm>
          <a:prstGeom prst="line">
            <a:avLst/>
          </a:prstGeom>
          <a:noFill/>
          <a:ln w="9525">
            <a:solidFill>
              <a:schemeClr val="tx1"/>
            </a:solidFill>
            <a:prstDash val="dash"/>
            <a:miter lim="800000"/>
            <a:headEnd/>
            <a:tailEnd/>
          </a:ln>
        </p:spPr>
        <p:txBody>
          <a:bodyPr wrap="none" anchor="ctr"/>
          <a:lstStyle/>
          <a:p>
            <a:endParaRPr lang="en-US"/>
          </a:p>
        </p:txBody>
      </p:sp>
      <p:sp>
        <p:nvSpPr>
          <p:cNvPr id="16400" name="Text Box 20"/>
          <p:cNvSpPr txBox="1">
            <a:spLocks noChangeArrowheads="1"/>
          </p:cNvSpPr>
          <p:nvPr/>
        </p:nvSpPr>
        <p:spPr bwMode="auto">
          <a:xfrm>
            <a:off x="5997575" y="3797301"/>
            <a:ext cx="433388"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6401" name="Text Box 25"/>
          <p:cNvSpPr txBox="1">
            <a:spLocks noChangeArrowheads="1"/>
          </p:cNvSpPr>
          <p:nvPr/>
        </p:nvSpPr>
        <p:spPr bwMode="auto">
          <a:xfrm>
            <a:off x="6845300" y="4183063"/>
            <a:ext cx="306494" cy="369332"/>
          </a:xfrm>
          <a:prstGeom prst="rect">
            <a:avLst/>
          </a:prstGeom>
          <a:noFill/>
          <a:ln w="9525" algn="ctr">
            <a:noFill/>
            <a:miter lim="800000"/>
            <a:headEnd/>
            <a:tailEnd/>
          </a:ln>
        </p:spPr>
        <p:txBody>
          <a:bodyPr wrap="none">
            <a:spAutoFit/>
          </a:bodyPr>
          <a:lstStyle/>
          <a:p>
            <a:r>
              <a:rPr lang="en-US"/>
              <a:t>n</a:t>
            </a:r>
          </a:p>
        </p:txBody>
      </p:sp>
      <p:sp>
        <p:nvSpPr>
          <p:cNvPr id="16402" name="Line 30"/>
          <p:cNvSpPr>
            <a:spLocks noChangeShapeType="1"/>
          </p:cNvSpPr>
          <p:nvPr/>
        </p:nvSpPr>
        <p:spPr bwMode="auto">
          <a:xfrm>
            <a:off x="4983163" y="5368925"/>
            <a:ext cx="0" cy="363538"/>
          </a:xfrm>
          <a:prstGeom prst="line">
            <a:avLst/>
          </a:prstGeom>
          <a:noFill/>
          <a:ln w="9525">
            <a:solidFill>
              <a:schemeClr val="tx1"/>
            </a:solidFill>
            <a:miter lim="800000"/>
            <a:headEnd/>
            <a:tailEnd/>
          </a:ln>
        </p:spPr>
        <p:txBody>
          <a:bodyPr wrap="none" anchor="ctr"/>
          <a:lstStyle/>
          <a:p>
            <a:endParaRPr lang="en-US"/>
          </a:p>
        </p:txBody>
      </p:sp>
      <p:sp>
        <p:nvSpPr>
          <p:cNvPr id="16403" name="Line 31"/>
          <p:cNvSpPr>
            <a:spLocks noChangeShapeType="1"/>
          </p:cNvSpPr>
          <p:nvPr/>
        </p:nvSpPr>
        <p:spPr bwMode="auto">
          <a:xfrm>
            <a:off x="5778500" y="5378450"/>
            <a:ext cx="0" cy="363538"/>
          </a:xfrm>
          <a:prstGeom prst="line">
            <a:avLst/>
          </a:prstGeom>
          <a:noFill/>
          <a:ln w="9525">
            <a:solidFill>
              <a:schemeClr val="tx1"/>
            </a:solidFill>
            <a:miter lim="800000"/>
            <a:headEnd/>
            <a:tailEnd/>
          </a:ln>
        </p:spPr>
        <p:txBody>
          <a:bodyPr wrap="none" anchor="ctr"/>
          <a:lstStyle/>
          <a:p>
            <a:endParaRPr lang="en-US"/>
          </a:p>
        </p:txBody>
      </p:sp>
      <p:sp>
        <p:nvSpPr>
          <p:cNvPr id="16404" name="Line 32"/>
          <p:cNvSpPr>
            <a:spLocks noChangeShapeType="1"/>
          </p:cNvSpPr>
          <p:nvPr/>
        </p:nvSpPr>
        <p:spPr bwMode="auto">
          <a:xfrm>
            <a:off x="4999039" y="5561013"/>
            <a:ext cx="754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6406" name="Line 41"/>
          <p:cNvSpPr>
            <a:spLocks noChangeShapeType="1"/>
          </p:cNvSpPr>
          <p:nvPr/>
        </p:nvSpPr>
        <p:spPr bwMode="auto">
          <a:xfrm>
            <a:off x="6259513" y="5387975"/>
            <a:ext cx="0" cy="363538"/>
          </a:xfrm>
          <a:prstGeom prst="line">
            <a:avLst/>
          </a:prstGeom>
          <a:noFill/>
          <a:ln w="9525">
            <a:solidFill>
              <a:schemeClr val="tx1"/>
            </a:solidFill>
            <a:miter lim="800000"/>
            <a:headEnd/>
            <a:tailEnd/>
          </a:ln>
        </p:spPr>
        <p:txBody>
          <a:bodyPr wrap="none" anchor="ctr"/>
          <a:lstStyle/>
          <a:p>
            <a:endParaRPr lang="en-US"/>
          </a:p>
        </p:txBody>
      </p:sp>
      <p:sp>
        <p:nvSpPr>
          <p:cNvPr id="16407" name="Line 42"/>
          <p:cNvSpPr>
            <a:spLocks noChangeShapeType="1"/>
          </p:cNvSpPr>
          <p:nvPr/>
        </p:nvSpPr>
        <p:spPr bwMode="auto">
          <a:xfrm>
            <a:off x="5803900" y="5683250"/>
            <a:ext cx="4635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6408" name="Text Box 43"/>
          <p:cNvSpPr txBox="1">
            <a:spLocks noChangeArrowheads="1"/>
          </p:cNvSpPr>
          <p:nvPr/>
        </p:nvSpPr>
        <p:spPr bwMode="auto">
          <a:xfrm>
            <a:off x="5818188" y="5821363"/>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1</a:t>
            </a:r>
          </a:p>
        </p:txBody>
      </p:sp>
      <p:sp>
        <p:nvSpPr>
          <p:cNvPr id="16409" name="Line 44"/>
          <p:cNvSpPr>
            <a:spLocks noChangeShapeType="1"/>
          </p:cNvSpPr>
          <p:nvPr/>
        </p:nvSpPr>
        <p:spPr bwMode="auto">
          <a:xfrm>
            <a:off x="5772150" y="4832350"/>
            <a:ext cx="0" cy="363538"/>
          </a:xfrm>
          <a:prstGeom prst="line">
            <a:avLst/>
          </a:prstGeom>
          <a:noFill/>
          <a:ln w="9525">
            <a:solidFill>
              <a:schemeClr val="tx1"/>
            </a:solidFill>
            <a:miter lim="800000"/>
            <a:headEnd/>
            <a:tailEnd/>
          </a:ln>
        </p:spPr>
        <p:txBody>
          <a:bodyPr wrap="none" anchor="ctr"/>
          <a:lstStyle/>
          <a:p>
            <a:endParaRPr lang="en-US"/>
          </a:p>
        </p:txBody>
      </p:sp>
      <p:sp>
        <p:nvSpPr>
          <p:cNvPr id="16410" name="Line 45"/>
          <p:cNvSpPr>
            <a:spLocks noChangeShapeType="1"/>
          </p:cNvSpPr>
          <p:nvPr/>
        </p:nvSpPr>
        <p:spPr bwMode="auto">
          <a:xfrm flipH="1">
            <a:off x="3498851" y="3227389"/>
            <a:ext cx="2436813" cy="487363"/>
          </a:xfrm>
          <a:prstGeom prst="line">
            <a:avLst/>
          </a:prstGeom>
          <a:noFill/>
          <a:ln w="9525">
            <a:solidFill>
              <a:srgbClr val="FF0000"/>
            </a:solidFill>
            <a:prstDash val="dash"/>
            <a:miter lim="800000"/>
            <a:headEnd/>
            <a:tailEnd/>
          </a:ln>
        </p:spPr>
        <p:txBody>
          <a:bodyPr wrap="none" anchor="ctr"/>
          <a:lstStyle/>
          <a:p>
            <a:endParaRPr lang="en-US"/>
          </a:p>
        </p:txBody>
      </p:sp>
      <p:sp>
        <p:nvSpPr>
          <p:cNvPr id="16411" name="Line 47"/>
          <p:cNvSpPr>
            <a:spLocks noChangeShapeType="1"/>
          </p:cNvSpPr>
          <p:nvPr/>
        </p:nvSpPr>
        <p:spPr bwMode="auto">
          <a:xfrm>
            <a:off x="3500438" y="3714750"/>
            <a:ext cx="1543050" cy="0"/>
          </a:xfrm>
          <a:prstGeom prst="line">
            <a:avLst/>
          </a:prstGeom>
          <a:noFill/>
          <a:ln w="9525">
            <a:solidFill>
              <a:srgbClr val="FF0000"/>
            </a:solidFill>
            <a:prstDash val="dash"/>
            <a:miter lim="800000"/>
            <a:headEnd/>
            <a:tailEnd/>
          </a:ln>
        </p:spPr>
        <p:txBody>
          <a:bodyPr wrap="none" anchor="ctr"/>
          <a:lstStyle/>
          <a:p>
            <a:endParaRPr lang="en-US"/>
          </a:p>
        </p:txBody>
      </p:sp>
      <p:sp>
        <p:nvSpPr>
          <p:cNvPr id="16412" name="Text Box 48"/>
          <p:cNvSpPr txBox="1">
            <a:spLocks noChangeArrowheads="1"/>
          </p:cNvSpPr>
          <p:nvPr/>
        </p:nvSpPr>
        <p:spPr bwMode="auto">
          <a:xfrm>
            <a:off x="3294063" y="3910013"/>
            <a:ext cx="381836" cy="369332"/>
          </a:xfrm>
          <a:prstGeom prst="rect">
            <a:avLst/>
          </a:prstGeom>
          <a:noFill/>
          <a:ln w="9525" algn="ctr">
            <a:noFill/>
            <a:miter lim="800000"/>
            <a:headEnd/>
            <a:tailEnd/>
          </a:ln>
        </p:spPr>
        <p:txBody>
          <a:bodyPr wrap="none">
            <a:spAutoFit/>
          </a:bodyPr>
          <a:lstStyle/>
          <a:p>
            <a:r>
              <a:rPr lang="en-US" dirty="0"/>
              <a:t>P</a:t>
            </a:r>
            <a:r>
              <a:rPr lang="en-US" baseline="-25000" dirty="0"/>
              <a:t>1</a:t>
            </a:r>
            <a:endParaRPr lang="en-US" dirty="0"/>
          </a:p>
        </p:txBody>
      </p:sp>
      <p:sp>
        <p:nvSpPr>
          <p:cNvPr id="16413" name="Oval 49"/>
          <p:cNvSpPr>
            <a:spLocks noChangeArrowheads="1"/>
          </p:cNvSpPr>
          <p:nvPr/>
        </p:nvSpPr>
        <p:spPr bwMode="auto">
          <a:xfrm>
            <a:off x="3513138" y="366236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6414" name="Line 50"/>
          <p:cNvSpPr>
            <a:spLocks noChangeShapeType="1"/>
          </p:cNvSpPr>
          <p:nvPr/>
        </p:nvSpPr>
        <p:spPr bwMode="auto">
          <a:xfrm>
            <a:off x="3552825" y="4830763"/>
            <a:ext cx="0" cy="363538"/>
          </a:xfrm>
          <a:prstGeom prst="line">
            <a:avLst/>
          </a:prstGeom>
          <a:noFill/>
          <a:ln w="9525">
            <a:solidFill>
              <a:schemeClr val="tx1"/>
            </a:solidFill>
            <a:miter lim="800000"/>
            <a:headEnd/>
            <a:tailEnd/>
          </a:ln>
        </p:spPr>
        <p:txBody>
          <a:bodyPr wrap="none" anchor="ctr"/>
          <a:lstStyle/>
          <a:p>
            <a:endParaRPr lang="en-US"/>
          </a:p>
        </p:txBody>
      </p:sp>
      <p:sp>
        <p:nvSpPr>
          <p:cNvPr id="16415" name="Line 52"/>
          <p:cNvSpPr>
            <a:spLocks noChangeShapeType="1"/>
          </p:cNvSpPr>
          <p:nvPr/>
        </p:nvSpPr>
        <p:spPr bwMode="auto">
          <a:xfrm>
            <a:off x="3554413" y="4987925"/>
            <a:ext cx="21907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6416" name="Text Box 53"/>
          <p:cNvSpPr txBox="1">
            <a:spLocks noChangeArrowheads="1"/>
          </p:cNvSpPr>
          <p:nvPr/>
        </p:nvSpPr>
        <p:spPr bwMode="auto">
          <a:xfrm>
            <a:off x="4424363" y="4805363"/>
            <a:ext cx="425116"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33" name="Text Box 53"/>
          <p:cNvSpPr txBox="1">
            <a:spLocks noChangeArrowheads="1"/>
          </p:cNvSpPr>
          <p:nvPr/>
        </p:nvSpPr>
        <p:spPr bwMode="auto">
          <a:xfrm>
            <a:off x="5146390" y="5362502"/>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Tree>
    <p:extLst>
      <p:ext uri="{BB962C8B-B14F-4D97-AF65-F5344CB8AC3E}">
        <p14:creationId xmlns:p14="http://schemas.microsoft.com/office/powerpoint/2010/main" val="1931136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dirty="0"/>
              <a:t>Derivation of the Lens </a:t>
            </a:r>
            <a:r>
              <a:rPr lang="en-US" dirty="0" err="1"/>
              <a:t>Equ</a:t>
            </a:r>
            <a:r>
              <a:rPr lang="en-US" dirty="0"/>
              <a:t>.</a:t>
            </a:r>
          </a:p>
        </p:txBody>
      </p:sp>
      <p:sp>
        <p:nvSpPr>
          <p:cNvPr id="17413" name="Rectangle 59"/>
          <p:cNvSpPr>
            <a:spLocks noChangeArrowheads="1"/>
          </p:cNvSpPr>
          <p:nvPr/>
        </p:nvSpPr>
        <p:spPr bwMode="auto">
          <a:xfrm>
            <a:off x="2241550" y="2470246"/>
            <a:ext cx="5399088" cy="2466880"/>
          </a:xfrm>
          <a:prstGeom prst="rect">
            <a:avLst/>
          </a:prstGeom>
          <a:solidFill>
            <a:schemeClr val="accent5">
              <a:lumMod val="40000"/>
              <a:lumOff val="60000"/>
            </a:schemeClr>
          </a:solidFill>
          <a:ln w="9525" algn="ctr">
            <a:noFill/>
            <a:miter lim="800000"/>
            <a:headEnd/>
            <a:tailEnd/>
          </a:ln>
        </p:spPr>
        <p:txBody>
          <a:bodyPr wrap="none" anchor="ctr"/>
          <a:lstStyle/>
          <a:p>
            <a:endParaRPr lang="en-US"/>
          </a:p>
        </p:txBody>
      </p:sp>
      <p:grpSp>
        <p:nvGrpSpPr>
          <p:cNvPr id="2" name="Group 4"/>
          <p:cNvGrpSpPr>
            <a:grpSpLocks/>
          </p:cNvGrpSpPr>
          <p:nvPr/>
        </p:nvGrpSpPr>
        <p:grpSpPr bwMode="auto">
          <a:xfrm>
            <a:off x="5216526" y="2476500"/>
            <a:ext cx="3641725" cy="2463800"/>
            <a:chOff x="2190" y="1526"/>
            <a:chExt cx="2294" cy="1552"/>
          </a:xfrm>
          <a:solidFill>
            <a:schemeClr val="accent5">
              <a:lumMod val="40000"/>
              <a:lumOff val="60000"/>
            </a:schemeClr>
          </a:solidFill>
        </p:grpSpPr>
        <p:sp>
          <p:nvSpPr>
            <p:cNvPr id="17462" name="Oval 5"/>
            <p:cNvSpPr>
              <a:spLocks noChangeArrowheads="1"/>
            </p:cNvSpPr>
            <p:nvPr/>
          </p:nvSpPr>
          <p:spPr bwMode="auto">
            <a:xfrm>
              <a:off x="2190" y="1759"/>
              <a:ext cx="1026" cy="1076"/>
            </a:xfrm>
            <a:prstGeom prst="ellipse">
              <a:avLst/>
            </a:prstGeom>
            <a:grpFill/>
            <a:ln w="9525" algn="ctr">
              <a:noFill/>
              <a:miter lim="800000"/>
              <a:headEnd/>
              <a:tailEnd/>
            </a:ln>
          </p:spPr>
          <p:txBody>
            <a:bodyPr wrap="none" anchor="ctr"/>
            <a:lstStyle/>
            <a:p>
              <a:endParaRPr lang="en-US"/>
            </a:p>
          </p:txBody>
        </p:sp>
        <p:sp>
          <p:nvSpPr>
            <p:cNvPr id="17463" name="Oval 6"/>
            <p:cNvSpPr>
              <a:spLocks noChangeArrowheads="1"/>
            </p:cNvSpPr>
            <p:nvPr/>
          </p:nvSpPr>
          <p:spPr bwMode="auto">
            <a:xfrm>
              <a:off x="2989" y="1526"/>
              <a:ext cx="1495" cy="1552"/>
            </a:xfrm>
            <a:prstGeom prst="ellipse">
              <a:avLst/>
            </a:prstGeom>
            <a:grpFill/>
            <a:ln w="9525" algn="ctr">
              <a:noFill/>
              <a:miter lim="800000"/>
              <a:headEnd/>
              <a:tailEnd/>
            </a:ln>
          </p:spPr>
          <p:txBody>
            <a:bodyPr wrap="none" anchor="ctr"/>
            <a:lstStyle/>
            <a:p>
              <a:endParaRPr lang="en-US"/>
            </a:p>
          </p:txBody>
        </p:sp>
        <p:sp>
          <p:nvSpPr>
            <p:cNvPr id="17464" name="AutoShape 7"/>
            <p:cNvSpPr>
              <a:spLocks noChangeArrowheads="1"/>
            </p:cNvSpPr>
            <p:nvPr/>
          </p:nvSpPr>
          <p:spPr bwMode="auto">
            <a:xfrm rot="5400000">
              <a:off x="2325" y="1845"/>
              <a:ext cx="152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02 w 21600"/>
                <a:gd name="T13" fmla="*/ 3411 h 21600"/>
                <a:gd name="T14" fmla="*/ 18198 w 21600"/>
                <a:gd name="T15" fmla="*/ 18189 h 21600"/>
              </a:gdLst>
              <a:ahLst/>
              <a:cxnLst>
                <a:cxn ang="T8">
                  <a:pos x="T0" y="T1"/>
                </a:cxn>
                <a:cxn ang="T9">
                  <a:pos x="T2" y="T3"/>
                </a:cxn>
                <a:cxn ang="T10">
                  <a:pos x="T4" y="T5"/>
                </a:cxn>
                <a:cxn ang="T11">
                  <a:pos x="T6" y="T7"/>
                </a:cxn>
              </a:cxnLst>
              <a:rect l="T12" t="T13" r="T14" b="T15"/>
              <a:pathLst>
                <a:path w="21600" h="21600">
                  <a:moveTo>
                    <a:pt x="0" y="0"/>
                  </a:moveTo>
                  <a:lnTo>
                    <a:pt x="3203" y="21600"/>
                  </a:lnTo>
                  <a:lnTo>
                    <a:pt x="18397" y="21600"/>
                  </a:lnTo>
                  <a:lnTo>
                    <a:pt x="21600" y="0"/>
                  </a:lnTo>
                  <a:close/>
                </a:path>
              </a:pathLst>
            </a:custGeom>
            <a:grpFill/>
            <a:ln w="9525" algn="ctr">
              <a:noFill/>
              <a:miter lim="800000"/>
              <a:headEnd/>
              <a:tailEnd/>
            </a:ln>
          </p:spPr>
          <p:txBody>
            <a:bodyPr wrap="none" anchor="ctr"/>
            <a:lstStyle/>
            <a:p>
              <a:endParaRPr lang="en-US"/>
            </a:p>
          </p:txBody>
        </p:sp>
      </p:grpSp>
      <p:sp>
        <p:nvSpPr>
          <p:cNvPr id="17415" name="Line 8"/>
          <p:cNvSpPr>
            <a:spLocks noChangeShapeType="1"/>
          </p:cNvSpPr>
          <p:nvPr/>
        </p:nvSpPr>
        <p:spPr bwMode="auto">
          <a:xfrm>
            <a:off x="3206751" y="3698875"/>
            <a:ext cx="6778625" cy="0"/>
          </a:xfrm>
          <a:prstGeom prst="line">
            <a:avLst/>
          </a:prstGeom>
          <a:noFill/>
          <a:ln w="9525">
            <a:solidFill>
              <a:schemeClr val="tx1"/>
            </a:solidFill>
            <a:miter lim="800000"/>
            <a:headEnd/>
            <a:tailEnd/>
          </a:ln>
        </p:spPr>
        <p:txBody>
          <a:bodyPr wrap="none" anchor="ctr"/>
          <a:lstStyle/>
          <a:p>
            <a:endParaRPr lang="en-US"/>
          </a:p>
        </p:txBody>
      </p:sp>
      <p:sp>
        <p:nvSpPr>
          <p:cNvPr id="17416" name="Oval 9"/>
          <p:cNvSpPr>
            <a:spLocks noChangeArrowheads="1"/>
          </p:cNvSpPr>
          <p:nvPr/>
        </p:nvSpPr>
        <p:spPr bwMode="auto">
          <a:xfrm>
            <a:off x="4397375" y="3652838"/>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7417" name="Text Box 10"/>
          <p:cNvSpPr txBox="1">
            <a:spLocks noChangeArrowheads="1"/>
          </p:cNvSpPr>
          <p:nvPr/>
        </p:nvSpPr>
        <p:spPr bwMode="auto">
          <a:xfrm>
            <a:off x="4244976" y="3922713"/>
            <a:ext cx="290513" cy="369888"/>
          </a:xfrm>
          <a:prstGeom prst="rect">
            <a:avLst/>
          </a:prstGeom>
          <a:noFill/>
          <a:ln w="9525" algn="ctr">
            <a:noFill/>
            <a:miter lim="800000"/>
            <a:headEnd/>
            <a:tailEnd/>
          </a:ln>
        </p:spPr>
        <p:txBody>
          <a:bodyPr wrap="none">
            <a:spAutoFit/>
          </a:bodyPr>
          <a:lstStyle/>
          <a:p>
            <a:r>
              <a:rPr lang="en-US" dirty="0"/>
              <a:t>S</a:t>
            </a:r>
          </a:p>
        </p:txBody>
      </p:sp>
      <p:sp>
        <p:nvSpPr>
          <p:cNvPr id="17418" name="Text Box 11"/>
          <p:cNvSpPr txBox="1">
            <a:spLocks noChangeArrowheads="1"/>
          </p:cNvSpPr>
          <p:nvPr/>
        </p:nvSpPr>
        <p:spPr bwMode="auto">
          <a:xfrm>
            <a:off x="9650413" y="3814763"/>
            <a:ext cx="382588" cy="369888"/>
          </a:xfrm>
          <a:prstGeom prst="rect">
            <a:avLst/>
          </a:prstGeom>
          <a:noFill/>
          <a:ln w="9525" algn="ctr">
            <a:noFill/>
            <a:miter lim="800000"/>
            <a:headEnd/>
            <a:tailEnd/>
          </a:ln>
        </p:spPr>
        <p:txBody>
          <a:bodyPr wrap="none">
            <a:spAutoFit/>
          </a:bodyPr>
          <a:lstStyle/>
          <a:p>
            <a:r>
              <a:rPr lang="en-US" dirty="0"/>
              <a:t>P</a:t>
            </a:r>
            <a:r>
              <a:rPr lang="en-US" baseline="-25000" dirty="0"/>
              <a:t>2</a:t>
            </a:r>
          </a:p>
        </p:txBody>
      </p:sp>
      <p:sp>
        <p:nvSpPr>
          <p:cNvPr id="17419" name="Line 12"/>
          <p:cNvSpPr>
            <a:spLocks noChangeShapeType="1"/>
          </p:cNvSpPr>
          <p:nvPr/>
        </p:nvSpPr>
        <p:spPr bwMode="auto">
          <a:xfrm>
            <a:off x="4425950" y="3697288"/>
            <a:ext cx="769938"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20" name="Line 13"/>
          <p:cNvSpPr>
            <a:spLocks noChangeShapeType="1"/>
          </p:cNvSpPr>
          <p:nvPr/>
        </p:nvSpPr>
        <p:spPr bwMode="auto">
          <a:xfrm>
            <a:off x="5230813" y="3690938"/>
            <a:ext cx="360045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21" name="Oval 14"/>
          <p:cNvSpPr>
            <a:spLocks noChangeArrowheads="1"/>
          </p:cNvSpPr>
          <p:nvPr/>
        </p:nvSpPr>
        <p:spPr bwMode="auto">
          <a:xfrm>
            <a:off x="9674225" y="3660775"/>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7422" name="Line 15"/>
          <p:cNvSpPr>
            <a:spLocks noChangeShapeType="1"/>
          </p:cNvSpPr>
          <p:nvPr/>
        </p:nvSpPr>
        <p:spPr bwMode="auto">
          <a:xfrm>
            <a:off x="8866189" y="3698875"/>
            <a:ext cx="1408113"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23" name="Line 16"/>
          <p:cNvSpPr>
            <a:spLocks noChangeShapeType="1"/>
          </p:cNvSpPr>
          <p:nvPr/>
        </p:nvSpPr>
        <p:spPr bwMode="auto">
          <a:xfrm flipV="1">
            <a:off x="4446589" y="3240088"/>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24" name="Text Box 17"/>
          <p:cNvSpPr txBox="1">
            <a:spLocks noChangeArrowheads="1"/>
          </p:cNvSpPr>
          <p:nvPr/>
        </p:nvSpPr>
        <p:spPr bwMode="auto">
          <a:xfrm>
            <a:off x="4787900" y="2587626"/>
            <a:ext cx="349250" cy="366713"/>
          </a:xfrm>
          <a:prstGeom prst="rect">
            <a:avLst/>
          </a:prstGeom>
          <a:noFill/>
          <a:ln w="9525" algn="ctr">
            <a:noFill/>
            <a:miter lim="800000"/>
            <a:headEnd/>
            <a:tailEnd/>
          </a:ln>
        </p:spPr>
        <p:txBody>
          <a:bodyPr>
            <a:spAutoFit/>
          </a:bodyPr>
          <a:lstStyle/>
          <a:p>
            <a:r>
              <a:rPr lang="en-US"/>
              <a:t>A</a:t>
            </a:r>
          </a:p>
        </p:txBody>
      </p:sp>
      <p:sp>
        <p:nvSpPr>
          <p:cNvPr id="17425" name="Line 18"/>
          <p:cNvSpPr>
            <a:spLocks noChangeShapeType="1"/>
          </p:cNvSpPr>
          <p:nvPr/>
        </p:nvSpPr>
        <p:spPr bwMode="auto">
          <a:xfrm flipV="1">
            <a:off x="5353050" y="2622550"/>
            <a:ext cx="2903538" cy="596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26" name="Line 19"/>
          <p:cNvSpPr>
            <a:spLocks noChangeShapeType="1"/>
          </p:cNvSpPr>
          <p:nvPr/>
        </p:nvSpPr>
        <p:spPr bwMode="auto">
          <a:xfrm>
            <a:off x="5181600" y="2971801"/>
            <a:ext cx="522288" cy="739775"/>
          </a:xfrm>
          <a:prstGeom prst="line">
            <a:avLst/>
          </a:prstGeom>
          <a:noFill/>
          <a:ln w="9525">
            <a:solidFill>
              <a:schemeClr val="tx1"/>
            </a:solidFill>
            <a:prstDash val="dash"/>
            <a:miter lim="800000"/>
            <a:headEnd/>
            <a:tailEnd/>
          </a:ln>
        </p:spPr>
        <p:txBody>
          <a:bodyPr wrap="none" anchor="ctr"/>
          <a:lstStyle/>
          <a:p>
            <a:endParaRPr lang="en-US"/>
          </a:p>
        </p:txBody>
      </p:sp>
      <p:sp>
        <p:nvSpPr>
          <p:cNvPr id="17427" name="Text Box 20"/>
          <p:cNvSpPr txBox="1">
            <a:spLocks noChangeArrowheads="1"/>
          </p:cNvSpPr>
          <p:nvPr/>
        </p:nvSpPr>
        <p:spPr bwMode="auto">
          <a:xfrm>
            <a:off x="5419725" y="3783014"/>
            <a:ext cx="433388"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7428" name="Text Box 21"/>
          <p:cNvSpPr txBox="1">
            <a:spLocks noChangeArrowheads="1"/>
          </p:cNvSpPr>
          <p:nvPr/>
        </p:nvSpPr>
        <p:spPr bwMode="auto">
          <a:xfrm>
            <a:off x="7489825" y="3819526"/>
            <a:ext cx="433388" cy="366713"/>
          </a:xfrm>
          <a:prstGeom prst="rect">
            <a:avLst/>
          </a:prstGeom>
          <a:noFill/>
          <a:ln w="9525" algn="ctr">
            <a:noFill/>
            <a:miter lim="800000"/>
            <a:headEnd/>
            <a:tailEnd/>
          </a:ln>
        </p:spPr>
        <p:txBody>
          <a:bodyPr>
            <a:spAutoFit/>
          </a:bodyPr>
          <a:lstStyle/>
          <a:p>
            <a:r>
              <a:rPr lang="en-US"/>
              <a:t>C</a:t>
            </a:r>
            <a:r>
              <a:rPr lang="en-US" baseline="-25000"/>
              <a:t>2</a:t>
            </a:r>
          </a:p>
        </p:txBody>
      </p:sp>
      <p:sp>
        <p:nvSpPr>
          <p:cNvPr id="17429" name="Line 22"/>
          <p:cNvSpPr>
            <a:spLocks noChangeShapeType="1"/>
          </p:cNvSpPr>
          <p:nvPr/>
        </p:nvSpPr>
        <p:spPr bwMode="auto">
          <a:xfrm flipH="1">
            <a:off x="7713664" y="2166938"/>
            <a:ext cx="741363" cy="1524000"/>
          </a:xfrm>
          <a:prstGeom prst="line">
            <a:avLst/>
          </a:prstGeom>
          <a:noFill/>
          <a:ln w="9525">
            <a:solidFill>
              <a:schemeClr val="tx1"/>
            </a:solidFill>
            <a:prstDash val="dash"/>
            <a:miter lim="800000"/>
            <a:headEnd/>
            <a:tailEnd/>
          </a:ln>
        </p:spPr>
        <p:txBody>
          <a:bodyPr wrap="none" anchor="ctr"/>
          <a:lstStyle/>
          <a:p>
            <a:endParaRPr lang="en-US"/>
          </a:p>
        </p:txBody>
      </p:sp>
      <p:sp>
        <p:nvSpPr>
          <p:cNvPr id="17430" name="Line 23"/>
          <p:cNvSpPr>
            <a:spLocks noChangeShapeType="1"/>
          </p:cNvSpPr>
          <p:nvPr/>
        </p:nvSpPr>
        <p:spPr bwMode="auto">
          <a:xfrm>
            <a:off x="8250238" y="2632076"/>
            <a:ext cx="2046288" cy="1495425"/>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31" name="Text Box 24"/>
          <p:cNvSpPr txBox="1">
            <a:spLocks noChangeArrowheads="1"/>
          </p:cNvSpPr>
          <p:nvPr/>
        </p:nvSpPr>
        <p:spPr bwMode="auto">
          <a:xfrm>
            <a:off x="8496300" y="1898651"/>
            <a:ext cx="349250" cy="366713"/>
          </a:xfrm>
          <a:prstGeom prst="rect">
            <a:avLst/>
          </a:prstGeom>
          <a:noFill/>
          <a:ln w="9525" algn="ctr">
            <a:noFill/>
            <a:miter lim="800000"/>
            <a:headEnd/>
            <a:tailEnd/>
          </a:ln>
        </p:spPr>
        <p:txBody>
          <a:bodyPr>
            <a:spAutoFit/>
          </a:bodyPr>
          <a:lstStyle/>
          <a:p>
            <a:r>
              <a:rPr lang="en-US"/>
              <a:t>B</a:t>
            </a:r>
          </a:p>
        </p:txBody>
      </p:sp>
      <p:sp>
        <p:nvSpPr>
          <p:cNvPr id="17432" name="Text Box 25"/>
          <p:cNvSpPr txBox="1">
            <a:spLocks noChangeArrowheads="1"/>
          </p:cNvSpPr>
          <p:nvPr/>
        </p:nvSpPr>
        <p:spPr bwMode="auto">
          <a:xfrm>
            <a:off x="6267450" y="4168775"/>
            <a:ext cx="306494" cy="369332"/>
          </a:xfrm>
          <a:prstGeom prst="rect">
            <a:avLst/>
          </a:prstGeom>
          <a:noFill/>
          <a:ln w="9525" algn="ctr">
            <a:noFill/>
            <a:miter lim="800000"/>
            <a:headEnd/>
            <a:tailEnd/>
          </a:ln>
        </p:spPr>
        <p:txBody>
          <a:bodyPr wrap="none">
            <a:spAutoFit/>
          </a:bodyPr>
          <a:lstStyle/>
          <a:p>
            <a:r>
              <a:rPr lang="en-US"/>
              <a:t>n</a:t>
            </a:r>
          </a:p>
        </p:txBody>
      </p:sp>
      <p:sp>
        <p:nvSpPr>
          <p:cNvPr id="17433" name="Line 26"/>
          <p:cNvSpPr>
            <a:spLocks noChangeShapeType="1"/>
          </p:cNvSpPr>
          <p:nvPr/>
        </p:nvSpPr>
        <p:spPr bwMode="auto">
          <a:xfrm>
            <a:off x="5211763" y="4921250"/>
            <a:ext cx="0" cy="363538"/>
          </a:xfrm>
          <a:prstGeom prst="line">
            <a:avLst/>
          </a:prstGeom>
          <a:noFill/>
          <a:ln w="9525">
            <a:solidFill>
              <a:schemeClr val="tx1"/>
            </a:solidFill>
            <a:miter lim="800000"/>
            <a:headEnd/>
            <a:tailEnd/>
          </a:ln>
        </p:spPr>
        <p:txBody>
          <a:bodyPr wrap="none" anchor="ctr"/>
          <a:lstStyle/>
          <a:p>
            <a:endParaRPr lang="en-US"/>
          </a:p>
        </p:txBody>
      </p:sp>
      <p:sp>
        <p:nvSpPr>
          <p:cNvPr id="17434" name="Line 27"/>
          <p:cNvSpPr>
            <a:spLocks noChangeShapeType="1"/>
          </p:cNvSpPr>
          <p:nvPr/>
        </p:nvSpPr>
        <p:spPr bwMode="auto">
          <a:xfrm>
            <a:off x="5211763" y="5103813"/>
            <a:ext cx="365760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7435" name="Line 28"/>
          <p:cNvSpPr>
            <a:spLocks noChangeShapeType="1"/>
          </p:cNvSpPr>
          <p:nvPr/>
        </p:nvSpPr>
        <p:spPr bwMode="auto">
          <a:xfrm>
            <a:off x="8845550" y="4922838"/>
            <a:ext cx="0" cy="363538"/>
          </a:xfrm>
          <a:prstGeom prst="line">
            <a:avLst/>
          </a:prstGeom>
          <a:noFill/>
          <a:ln w="9525">
            <a:solidFill>
              <a:schemeClr val="tx1"/>
            </a:solidFill>
            <a:miter lim="800000"/>
            <a:headEnd/>
            <a:tailEnd/>
          </a:ln>
        </p:spPr>
        <p:txBody>
          <a:bodyPr wrap="none" anchor="ctr"/>
          <a:lstStyle/>
          <a:p>
            <a:endParaRPr lang="en-US"/>
          </a:p>
        </p:txBody>
      </p:sp>
      <p:sp>
        <p:nvSpPr>
          <p:cNvPr id="17436" name="Text Box 29"/>
          <p:cNvSpPr txBox="1">
            <a:spLocks noChangeArrowheads="1"/>
          </p:cNvSpPr>
          <p:nvPr/>
        </p:nvSpPr>
        <p:spPr bwMode="auto">
          <a:xfrm>
            <a:off x="6869113" y="4978401"/>
            <a:ext cx="260350" cy="366713"/>
          </a:xfrm>
          <a:prstGeom prst="rect">
            <a:avLst/>
          </a:prstGeom>
          <a:solidFill>
            <a:schemeClr val="bg1"/>
          </a:solidFill>
          <a:ln w="9525" algn="ctr">
            <a:noFill/>
            <a:miter lim="800000"/>
            <a:headEnd/>
            <a:tailEnd/>
          </a:ln>
        </p:spPr>
        <p:txBody>
          <a:bodyPr wrap="none">
            <a:spAutoFit/>
          </a:bodyPr>
          <a:lstStyle/>
          <a:p>
            <a:r>
              <a:rPr lang="en-US"/>
              <a:t>t</a:t>
            </a:r>
          </a:p>
        </p:txBody>
      </p:sp>
      <p:sp>
        <p:nvSpPr>
          <p:cNvPr id="17437" name="Line 34"/>
          <p:cNvSpPr>
            <a:spLocks noChangeShapeType="1"/>
          </p:cNvSpPr>
          <p:nvPr/>
        </p:nvSpPr>
        <p:spPr bwMode="auto">
          <a:xfrm>
            <a:off x="8853488" y="4391025"/>
            <a:ext cx="0" cy="363538"/>
          </a:xfrm>
          <a:prstGeom prst="line">
            <a:avLst/>
          </a:prstGeom>
          <a:noFill/>
          <a:ln w="9525">
            <a:solidFill>
              <a:schemeClr val="tx1"/>
            </a:solidFill>
            <a:miter lim="800000"/>
            <a:headEnd/>
            <a:tailEnd/>
          </a:ln>
        </p:spPr>
        <p:txBody>
          <a:bodyPr wrap="none" anchor="ctr"/>
          <a:lstStyle/>
          <a:p>
            <a:endParaRPr lang="en-US"/>
          </a:p>
        </p:txBody>
      </p:sp>
      <p:sp>
        <p:nvSpPr>
          <p:cNvPr id="17438" name="Line 35"/>
          <p:cNvSpPr>
            <a:spLocks noChangeShapeType="1"/>
          </p:cNvSpPr>
          <p:nvPr/>
        </p:nvSpPr>
        <p:spPr bwMode="auto">
          <a:xfrm>
            <a:off x="9705975" y="4400550"/>
            <a:ext cx="0" cy="363538"/>
          </a:xfrm>
          <a:prstGeom prst="line">
            <a:avLst/>
          </a:prstGeom>
          <a:noFill/>
          <a:ln w="9525">
            <a:solidFill>
              <a:schemeClr val="tx1"/>
            </a:solidFill>
            <a:miter lim="800000"/>
            <a:headEnd/>
            <a:tailEnd/>
          </a:ln>
        </p:spPr>
        <p:txBody>
          <a:bodyPr wrap="none" anchor="ctr"/>
          <a:lstStyle/>
          <a:p>
            <a:endParaRPr lang="en-US"/>
          </a:p>
        </p:txBody>
      </p:sp>
      <p:sp>
        <p:nvSpPr>
          <p:cNvPr id="17439" name="Line 36"/>
          <p:cNvSpPr>
            <a:spLocks noChangeShapeType="1"/>
          </p:cNvSpPr>
          <p:nvPr/>
        </p:nvSpPr>
        <p:spPr bwMode="auto">
          <a:xfrm>
            <a:off x="8839201" y="4583113"/>
            <a:ext cx="8556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7441" name="Line 38"/>
          <p:cNvSpPr>
            <a:spLocks noChangeShapeType="1"/>
          </p:cNvSpPr>
          <p:nvPr/>
        </p:nvSpPr>
        <p:spPr bwMode="auto">
          <a:xfrm>
            <a:off x="7713663" y="4357688"/>
            <a:ext cx="0" cy="363538"/>
          </a:xfrm>
          <a:prstGeom prst="line">
            <a:avLst/>
          </a:prstGeom>
          <a:noFill/>
          <a:ln w="9525">
            <a:solidFill>
              <a:schemeClr val="tx1"/>
            </a:solidFill>
            <a:miter lim="800000"/>
            <a:headEnd/>
            <a:tailEnd/>
          </a:ln>
        </p:spPr>
        <p:txBody>
          <a:bodyPr wrap="none" anchor="ctr"/>
          <a:lstStyle/>
          <a:p>
            <a:endParaRPr lang="en-US"/>
          </a:p>
        </p:txBody>
      </p:sp>
      <p:sp>
        <p:nvSpPr>
          <p:cNvPr id="17442" name="Line 39"/>
          <p:cNvSpPr>
            <a:spLocks noChangeShapeType="1"/>
          </p:cNvSpPr>
          <p:nvPr/>
        </p:nvSpPr>
        <p:spPr bwMode="auto">
          <a:xfrm>
            <a:off x="7729539" y="4445000"/>
            <a:ext cx="1101725"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7443" name="Text Box 40"/>
          <p:cNvSpPr txBox="1">
            <a:spLocks noChangeArrowheads="1"/>
          </p:cNvSpPr>
          <p:nvPr/>
        </p:nvSpPr>
        <p:spPr bwMode="auto">
          <a:xfrm>
            <a:off x="8020050" y="4264025"/>
            <a:ext cx="388248" cy="369332"/>
          </a:xfrm>
          <a:prstGeom prst="rect">
            <a:avLst/>
          </a:prstGeom>
          <a:solidFill>
            <a:schemeClr val="accent5">
              <a:lumMod val="40000"/>
              <a:lumOff val="60000"/>
            </a:schemeClr>
          </a:solidFill>
          <a:ln w="9525" algn="ctr">
            <a:noFill/>
            <a:miter lim="800000"/>
            <a:headEnd/>
            <a:tailEnd/>
          </a:ln>
        </p:spPr>
        <p:txBody>
          <a:bodyPr wrap="none">
            <a:spAutoFit/>
          </a:bodyPr>
          <a:lstStyle/>
          <a:p>
            <a:r>
              <a:rPr lang="en-US" dirty="0"/>
              <a:t>R</a:t>
            </a:r>
            <a:r>
              <a:rPr lang="en-US" baseline="-25000" dirty="0"/>
              <a:t>2</a:t>
            </a:r>
          </a:p>
        </p:txBody>
      </p:sp>
      <p:sp>
        <p:nvSpPr>
          <p:cNvPr id="17445" name="Line 46"/>
          <p:cNvSpPr>
            <a:spLocks noChangeShapeType="1"/>
          </p:cNvSpPr>
          <p:nvPr/>
        </p:nvSpPr>
        <p:spPr bwMode="auto">
          <a:xfrm>
            <a:off x="4432300" y="3697288"/>
            <a:ext cx="769938"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46" name="Line 47"/>
          <p:cNvSpPr>
            <a:spLocks noChangeShapeType="1"/>
          </p:cNvSpPr>
          <p:nvPr/>
        </p:nvSpPr>
        <p:spPr bwMode="auto">
          <a:xfrm flipV="1">
            <a:off x="4452939" y="3240088"/>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7447" name="Text Box 48"/>
          <p:cNvSpPr txBox="1">
            <a:spLocks noChangeArrowheads="1"/>
          </p:cNvSpPr>
          <p:nvPr/>
        </p:nvSpPr>
        <p:spPr bwMode="auto">
          <a:xfrm>
            <a:off x="4794250" y="2587626"/>
            <a:ext cx="349250" cy="366713"/>
          </a:xfrm>
          <a:prstGeom prst="rect">
            <a:avLst/>
          </a:prstGeom>
          <a:noFill/>
          <a:ln w="9525" algn="ctr">
            <a:noFill/>
            <a:miter lim="800000"/>
            <a:headEnd/>
            <a:tailEnd/>
          </a:ln>
        </p:spPr>
        <p:txBody>
          <a:bodyPr>
            <a:spAutoFit/>
          </a:bodyPr>
          <a:lstStyle/>
          <a:p>
            <a:r>
              <a:rPr lang="en-US"/>
              <a:t>A</a:t>
            </a:r>
          </a:p>
        </p:txBody>
      </p:sp>
      <p:sp>
        <p:nvSpPr>
          <p:cNvPr id="17448" name="Line 49"/>
          <p:cNvSpPr>
            <a:spLocks noChangeShapeType="1"/>
          </p:cNvSpPr>
          <p:nvPr/>
        </p:nvSpPr>
        <p:spPr bwMode="auto">
          <a:xfrm>
            <a:off x="5187950" y="2971801"/>
            <a:ext cx="522288" cy="739775"/>
          </a:xfrm>
          <a:prstGeom prst="line">
            <a:avLst/>
          </a:prstGeom>
          <a:noFill/>
          <a:ln w="9525">
            <a:solidFill>
              <a:schemeClr val="tx1"/>
            </a:solidFill>
            <a:prstDash val="dash"/>
            <a:miter lim="800000"/>
            <a:headEnd/>
            <a:tailEnd/>
          </a:ln>
        </p:spPr>
        <p:txBody>
          <a:bodyPr wrap="none" anchor="ctr"/>
          <a:lstStyle/>
          <a:p>
            <a:endParaRPr lang="en-US"/>
          </a:p>
        </p:txBody>
      </p:sp>
      <p:sp>
        <p:nvSpPr>
          <p:cNvPr id="17449" name="Text Box 50"/>
          <p:cNvSpPr txBox="1">
            <a:spLocks noChangeArrowheads="1"/>
          </p:cNvSpPr>
          <p:nvPr/>
        </p:nvSpPr>
        <p:spPr bwMode="auto">
          <a:xfrm>
            <a:off x="5426075" y="3783014"/>
            <a:ext cx="433388"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7450" name="Line 51"/>
          <p:cNvSpPr>
            <a:spLocks noChangeShapeType="1"/>
          </p:cNvSpPr>
          <p:nvPr/>
        </p:nvSpPr>
        <p:spPr bwMode="auto">
          <a:xfrm>
            <a:off x="5200650" y="4446588"/>
            <a:ext cx="0" cy="363538"/>
          </a:xfrm>
          <a:prstGeom prst="line">
            <a:avLst/>
          </a:prstGeom>
          <a:noFill/>
          <a:ln w="9525">
            <a:solidFill>
              <a:schemeClr val="tx1"/>
            </a:solidFill>
            <a:miter lim="800000"/>
            <a:headEnd/>
            <a:tailEnd/>
          </a:ln>
        </p:spPr>
        <p:txBody>
          <a:bodyPr wrap="none" anchor="ctr"/>
          <a:lstStyle/>
          <a:p>
            <a:endParaRPr lang="en-US"/>
          </a:p>
        </p:txBody>
      </p:sp>
      <p:sp>
        <p:nvSpPr>
          <p:cNvPr id="17451" name="Line 52"/>
          <p:cNvSpPr>
            <a:spLocks noChangeShapeType="1"/>
          </p:cNvSpPr>
          <p:nvPr/>
        </p:nvSpPr>
        <p:spPr bwMode="auto">
          <a:xfrm flipH="1">
            <a:off x="2927351" y="3213101"/>
            <a:ext cx="2436813" cy="487363"/>
          </a:xfrm>
          <a:prstGeom prst="line">
            <a:avLst/>
          </a:prstGeom>
          <a:noFill/>
          <a:ln w="9525">
            <a:solidFill>
              <a:srgbClr val="FF0000"/>
            </a:solidFill>
            <a:prstDash val="dash"/>
            <a:miter lim="800000"/>
            <a:headEnd/>
            <a:tailEnd/>
          </a:ln>
        </p:spPr>
        <p:txBody>
          <a:bodyPr wrap="none" anchor="ctr"/>
          <a:lstStyle/>
          <a:p>
            <a:endParaRPr lang="en-US"/>
          </a:p>
        </p:txBody>
      </p:sp>
      <p:sp>
        <p:nvSpPr>
          <p:cNvPr id="17452" name="Line 53"/>
          <p:cNvSpPr>
            <a:spLocks noChangeShapeType="1"/>
          </p:cNvSpPr>
          <p:nvPr/>
        </p:nvSpPr>
        <p:spPr bwMode="auto">
          <a:xfrm>
            <a:off x="2928938" y="3700463"/>
            <a:ext cx="1543050" cy="0"/>
          </a:xfrm>
          <a:prstGeom prst="line">
            <a:avLst/>
          </a:prstGeom>
          <a:noFill/>
          <a:ln w="9525">
            <a:solidFill>
              <a:srgbClr val="FF0000"/>
            </a:solidFill>
            <a:prstDash val="dash"/>
            <a:miter lim="800000"/>
            <a:headEnd/>
            <a:tailEnd/>
          </a:ln>
        </p:spPr>
        <p:txBody>
          <a:bodyPr wrap="none" anchor="ctr"/>
          <a:lstStyle/>
          <a:p>
            <a:endParaRPr lang="en-US"/>
          </a:p>
        </p:txBody>
      </p:sp>
      <p:sp>
        <p:nvSpPr>
          <p:cNvPr id="17453" name="Text Box 54"/>
          <p:cNvSpPr txBox="1">
            <a:spLocks noChangeArrowheads="1"/>
          </p:cNvSpPr>
          <p:nvPr/>
        </p:nvSpPr>
        <p:spPr bwMode="auto">
          <a:xfrm>
            <a:off x="2722563" y="3895725"/>
            <a:ext cx="382588" cy="369888"/>
          </a:xfrm>
          <a:prstGeom prst="rect">
            <a:avLst/>
          </a:prstGeom>
          <a:noFill/>
          <a:ln w="9525" algn="ctr">
            <a:noFill/>
            <a:miter lim="800000"/>
            <a:headEnd/>
            <a:tailEnd/>
          </a:ln>
        </p:spPr>
        <p:txBody>
          <a:bodyPr wrap="none">
            <a:spAutoFit/>
          </a:bodyPr>
          <a:lstStyle/>
          <a:p>
            <a:r>
              <a:rPr lang="en-US" dirty="0"/>
              <a:t>P</a:t>
            </a:r>
            <a:r>
              <a:rPr lang="en-US" baseline="-25000" dirty="0"/>
              <a:t>1</a:t>
            </a:r>
            <a:endParaRPr lang="en-US" dirty="0"/>
          </a:p>
        </p:txBody>
      </p:sp>
      <p:sp>
        <p:nvSpPr>
          <p:cNvPr id="17454" name="Oval 55"/>
          <p:cNvSpPr>
            <a:spLocks noChangeArrowheads="1"/>
          </p:cNvSpPr>
          <p:nvPr/>
        </p:nvSpPr>
        <p:spPr bwMode="auto">
          <a:xfrm>
            <a:off x="2941638" y="3648075"/>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7455" name="Line 56"/>
          <p:cNvSpPr>
            <a:spLocks noChangeShapeType="1"/>
          </p:cNvSpPr>
          <p:nvPr/>
        </p:nvSpPr>
        <p:spPr bwMode="auto">
          <a:xfrm>
            <a:off x="2981325" y="4445000"/>
            <a:ext cx="0" cy="363538"/>
          </a:xfrm>
          <a:prstGeom prst="line">
            <a:avLst/>
          </a:prstGeom>
          <a:noFill/>
          <a:ln w="9525">
            <a:solidFill>
              <a:schemeClr val="tx1"/>
            </a:solidFill>
            <a:miter lim="800000"/>
            <a:headEnd/>
            <a:tailEnd/>
          </a:ln>
        </p:spPr>
        <p:txBody>
          <a:bodyPr wrap="none" anchor="ctr"/>
          <a:lstStyle/>
          <a:p>
            <a:endParaRPr lang="en-US"/>
          </a:p>
        </p:txBody>
      </p:sp>
      <p:sp>
        <p:nvSpPr>
          <p:cNvPr id="17456" name="Line 57"/>
          <p:cNvSpPr>
            <a:spLocks noChangeShapeType="1"/>
          </p:cNvSpPr>
          <p:nvPr/>
        </p:nvSpPr>
        <p:spPr bwMode="auto">
          <a:xfrm>
            <a:off x="2982913" y="4602163"/>
            <a:ext cx="21907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7458" name="Line 60"/>
          <p:cNvSpPr>
            <a:spLocks noChangeShapeType="1"/>
          </p:cNvSpPr>
          <p:nvPr/>
        </p:nvSpPr>
        <p:spPr bwMode="auto">
          <a:xfrm>
            <a:off x="2990850" y="5497513"/>
            <a:ext cx="0" cy="363538"/>
          </a:xfrm>
          <a:prstGeom prst="line">
            <a:avLst/>
          </a:prstGeom>
          <a:noFill/>
          <a:ln w="9525">
            <a:solidFill>
              <a:schemeClr val="tx1"/>
            </a:solidFill>
            <a:miter lim="800000"/>
            <a:headEnd/>
            <a:tailEnd/>
          </a:ln>
        </p:spPr>
        <p:txBody>
          <a:bodyPr wrap="none" anchor="ctr"/>
          <a:lstStyle/>
          <a:p>
            <a:endParaRPr lang="en-US"/>
          </a:p>
        </p:txBody>
      </p:sp>
      <p:sp>
        <p:nvSpPr>
          <p:cNvPr id="17459" name="Line 61"/>
          <p:cNvSpPr>
            <a:spLocks noChangeShapeType="1"/>
          </p:cNvSpPr>
          <p:nvPr/>
        </p:nvSpPr>
        <p:spPr bwMode="auto">
          <a:xfrm>
            <a:off x="8855075" y="5518150"/>
            <a:ext cx="0" cy="363538"/>
          </a:xfrm>
          <a:prstGeom prst="line">
            <a:avLst/>
          </a:prstGeom>
          <a:noFill/>
          <a:ln w="9525">
            <a:solidFill>
              <a:schemeClr val="tx1"/>
            </a:solidFill>
            <a:miter lim="800000"/>
            <a:headEnd/>
            <a:tailEnd/>
          </a:ln>
        </p:spPr>
        <p:txBody>
          <a:bodyPr wrap="none" anchor="ctr"/>
          <a:lstStyle/>
          <a:p>
            <a:endParaRPr lang="en-US"/>
          </a:p>
        </p:txBody>
      </p:sp>
      <p:sp>
        <p:nvSpPr>
          <p:cNvPr id="17460" name="Line 62"/>
          <p:cNvSpPr>
            <a:spLocks noChangeShapeType="1"/>
          </p:cNvSpPr>
          <p:nvPr/>
        </p:nvSpPr>
        <p:spPr bwMode="auto">
          <a:xfrm>
            <a:off x="2997200" y="5662613"/>
            <a:ext cx="5849938"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58" name="Text Box 53"/>
          <p:cNvSpPr txBox="1">
            <a:spLocks noChangeArrowheads="1"/>
          </p:cNvSpPr>
          <p:nvPr/>
        </p:nvSpPr>
        <p:spPr bwMode="auto">
          <a:xfrm>
            <a:off x="6075781" y="5497413"/>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59" name="Text Box 53"/>
          <p:cNvSpPr txBox="1">
            <a:spLocks noChangeArrowheads="1"/>
          </p:cNvSpPr>
          <p:nvPr/>
        </p:nvSpPr>
        <p:spPr bwMode="auto">
          <a:xfrm>
            <a:off x="9016352" y="4735414"/>
            <a:ext cx="410690"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54" name="Text Box 53"/>
          <p:cNvSpPr txBox="1">
            <a:spLocks noChangeArrowheads="1"/>
          </p:cNvSpPr>
          <p:nvPr/>
        </p:nvSpPr>
        <p:spPr bwMode="auto">
          <a:xfrm>
            <a:off x="3906203" y="4439603"/>
            <a:ext cx="425116" cy="369332"/>
          </a:xfrm>
          <a:prstGeom prst="rect">
            <a:avLst/>
          </a:prstGeom>
          <a:solidFill>
            <a:schemeClr val="accent5">
              <a:lumMod val="40000"/>
              <a:lumOff val="60000"/>
            </a:schemeClr>
          </a:solidFill>
          <a:ln w="9525" algn="ctr">
            <a:noFill/>
            <a:miter lim="800000"/>
            <a:headEnd/>
            <a:tailEnd/>
          </a:ln>
        </p:spPr>
        <p:txBody>
          <a:bodyPr wrap="none">
            <a:spAutoFit/>
          </a:bodyPr>
          <a:lstStyle/>
          <a:p>
            <a:r>
              <a:rPr lang="en-US" dirty="0"/>
              <a:t>S’</a:t>
            </a:r>
            <a:r>
              <a:rPr lang="en-US" baseline="-25000" dirty="0"/>
              <a:t>1</a:t>
            </a:r>
          </a:p>
        </p:txBody>
      </p:sp>
    </p:spTree>
    <p:extLst>
      <p:ext uri="{BB962C8B-B14F-4D97-AF65-F5344CB8AC3E}">
        <p14:creationId xmlns:p14="http://schemas.microsoft.com/office/powerpoint/2010/main" val="316300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6B7A7-C840-F225-2684-DF571DDD84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87C0AC-B4AB-32E5-4831-C0FC00724BB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37140C5-EEC2-9BE1-7CDD-54D08C1FCB71}"/>
              </a:ext>
            </a:extLst>
          </p:cNvPr>
          <p:cNvPicPr>
            <a:picLocks noChangeAspect="1"/>
          </p:cNvPicPr>
          <p:nvPr/>
        </p:nvPicPr>
        <p:blipFill>
          <a:blip r:embed="rId2"/>
          <a:stretch>
            <a:fillRect/>
          </a:stretch>
        </p:blipFill>
        <p:spPr>
          <a:xfrm>
            <a:off x="2318259" y="1825625"/>
            <a:ext cx="6691493" cy="2842404"/>
          </a:xfrm>
          <a:prstGeom prst="rect">
            <a:avLst/>
          </a:prstGeom>
        </p:spPr>
      </p:pic>
    </p:spTree>
    <p:extLst>
      <p:ext uri="{BB962C8B-B14F-4D97-AF65-F5344CB8AC3E}">
        <p14:creationId xmlns:p14="http://schemas.microsoft.com/office/powerpoint/2010/main" val="4191856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t>Derivation of the Lens Equ.</a:t>
            </a:r>
          </a:p>
        </p:txBody>
      </p:sp>
      <p:grpSp>
        <p:nvGrpSpPr>
          <p:cNvPr id="2" name="Group 7"/>
          <p:cNvGrpSpPr>
            <a:grpSpLocks/>
          </p:cNvGrpSpPr>
          <p:nvPr/>
        </p:nvGrpSpPr>
        <p:grpSpPr bwMode="auto">
          <a:xfrm>
            <a:off x="4227514" y="2338388"/>
            <a:ext cx="3641725" cy="2463800"/>
            <a:chOff x="2190" y="1526"/>
            <a:chExt cx="2294" cy="1552"/>
          </a:xfrm>
          <a:solidFill>
            <a:schemeClr val="accent1">
              <a:lumMod val="40000"/>
              <a:lumOff val="60000"/>
            </a:schemeClr>
          </a:solidFill>
        </p:grpSpPr>
        <p:sp>
          <p:nvSpPr>
            <p:cNvPr id="15401" name="Oval 4"/>
            <p:cNvSpPr>
              <a:spLocks noChangeArrowheads="1"/>
            </p:cNvSpPr>
            <p:nvPr/>
          </p:nvSpPr>
          <p:spPr bwMode="auto">
            <a:xfrm>
              <a:off x="2190" y="1759"/>
              <a:ext cx="1026" cy="1076"/>
            </a:xfrm>
            <a:prstGeom prst="ellipse">
              <a:avLst/>
            </a:prstGeom>
            <a:grpFill/>
            <a:ln w="9525" algn="ctr">
              <a:noFill/>
              <a:miter lim="800000"/>
              <a:headEnd/>
              <a:tailEnd/>
            </a:ln>
          </p:spPr>
          <p:txBody>
            <a:bodyPr wrap="none" anchor="ctr"/>
            <a:lstStyle/>
            <a:p>
              <a:endParaRPr lang="en-US"/>
            </a:p>
          </p:txBody>
        </p:sp>
        <p:sp>
          <p:nvSpPr>
            <p:cNvPr id="15402" name="Oval 5"/>
            <p:cNvSpPr>
              <a:spLocks noChangeArrowheads="1"/>
            </p:cNvSpPr>
            <p:nvPr/>
          </p:nvSpPr>
          <p:spPr bwMode="auto">
            <a:xfrm>
              <a:off x="2989" y="1526"/>
              <a:ext cx="1495" cy="1552"/>
            </a:xfrm>
            <a:prstGeom prst="ellipse">
              <a:avLst/>
            </a:prstGeom>
            <a:grpFill/>
            <a:ln w="9525" algn="ctr">
              <a:noFill/>
              <a:miter lim="800000"/>
              <a:headEnd/>
              <a:tailEnd/>
            </a:ln>
          </p:spPr>
          <p:txBody>
            <a:bodyPr wrap="none" anchor="ctr"/>
            <a:lstStyle/>
            <a:p>
              <a:endParaRPr lang="en-US"/>
            </a:p>
          </p:txBody>
        </p:sp>
        <p:sp>
          <p:nvSpPr>
            <p:cNvPr id="15403" name="AutoShape 6"/>
            <p:cNvSpPr>
              <a:spLocks noChangeArrowheads="1"/>
            </p:cNvSpPr>
            <p:nvPr/>
          </p:nvSpPr>
          <p:spPr bwMode="auto">
            <a:xfrm rot="5400000">
              <a:off x="2325" y="1845"/>
              <a:ext cx="1524" cy="9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02 w 21600"/>
                <a:gd name="T13" fmla="*/ 3411 h 21600"/>
                <a:gd name="T14" fmla="*/ 18198 w 21600"/>
                <a:gd name="T15" fmla="*/ 18189 h 21600"/>
              </a:gdLst>
              <a:ahLst/>
              <a:cxnLst>
                <a:cxn ang="T8">
                  <a:pos x="T0" y="T1"/>
                </a:cxn>
                <a:cxn ang="T9">
                  <a:pos x="T2" y="T3"/>
                </a:cxn>
                <a:cxn ang="T10">
                  <a:pos x="T4" y="T5"/>
                </a:cxn>
                <a:cxn ang="T11">
                  <a:pos x="T6" y="T7"/>
                </a:cxn>
              </a:cxnLst>
              <a:rect l="T12" t="T13" r="T14" b="T15"/>
              <a:pathLst>
                <a:path w="21600" h="21600">
                  <a:moveTo>
                    <a:pt x="0" y="0"/>
                  </a:moveTo>
                  <a:lnTo>
                    <a:pt x="3203" y="21600"/>
                  </a:lnTo>
                  <a:lnTo>
                    <a:pt x="18397" y="21600"/>
                  </a:lnTo>
                  <a:lnTo>
                    <a:pt x="21600" y="0"/>
                  </a:lnTo>
                  <a:close/>
                </a:path>
              </a:pathLst>
            </a:custGeom>
            <a:grpFill/>
            <a:ln w="9525" algn="ctr">
              <a:noFill/>
              <a:miter lim="800000"/>
              <a:headEnd/>
              <a:tailEnd/>
            </a:ln>
          </p:spPr>
          <p:txBody>
            <a:bodyPr wrap="none" anchor="ctr"/>
            <a:lstStyle/>
            <a:p>
              <a:endParaRPr lang="en-US"/>
            </a:p>
          </p:txBody>
        </p:sp>
      </p:grpSp>
      <p:sp>
        <p:nvSpPr>
          <p:cNvPr id="15365" name="Line 8"/>
          <p:cNvSpPr>
            <a:spLocks noChangeShapeType="1"/>
          </p:cNvSpPr>
          <p:nvPr/>
        </p:nvSpPr>
        <p:spPr bwMode="auto">
          <a:xfrm>
            <a:off x="2217739" y="3560763"/>
            <a:ext cx="6778625" cy="0"/>
          </a:xfrm>
          <a:prstGeom prst="line">
            <a:avLst/>
          </a:prstGeom>
          <a:noFill/>
          <a:ln w="9525">
            <a:solidFill>
              <a:schemeClr val="tx1"/>
            </a:solidFill>
            <a:miter lim="800000"/>
            <a:headEnd/>
            <a:tailEnd/>
          </a:ln>
        </p:spPr>
        <p:txBody>
          <a:bodyPr wrap="none" anchor="ctr"/>
          <a:lstStyle/>
          <a:p>
            <a:endParaRPr lang="en-US"/>
          </a:p>
        </p:txBody>
      </p:sp>
      <p:sp>
        <p:nvSpPr>
          <p:cNvPr id="15366" name="Oval 9"/>
          <p:cNvSpPr>
            <a:spLocks noChangeArrowheads="1"/>
          </p:cNvSpPr>
          <p:nvPr/>
        </p:nvSpPr>
        <p:spPr bwMode="auto">
          <a:xfrm>
            <a:off x="3379788" y="352901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67" name="Text Box 10"/>
          <p:cNvSpPr txBox="1">
            <a:spLocks noChangeArrowheads="1"/>
          </p:cNvSpPr>
          <p:nvPr/>
        </p:nvSpPr>
        <p:spPr bwMode="auto">
          <a:xfrm>
            <a:off x="3255963" y="3784600"/>
            <a:ext cx="290464" cy="369332"/>
          </a:xfrm>
          <a:prstGeom prst="rect">
            <a:avLst/>
          </a:prstGeom>
          <a:noFill/>
          <a:ln w="9525" algn="ctr">
            <a:noFill/>
            <a:miter lim="800000"/>
            <a:headEnd/>
            <a:tailEnd/>
          </a:ln>
        </p:spPr>
        <p:txBody>
          <a:bodyPr wrap="none">
            <a:spAutoFit/>
          </a:bodyPr>
          <a:lstStyle/>
          <a:p>
            <a:r>
              <a:rPr lang="en-US" dirty="0"/>
              <a:t>S</a:t>
            </a:r>
          </a:p>
        </p:txBody>
      </p:sp>
      <p:sp>
        <p:nvSpPr>
          <p:cNvPr id="15368" name="Text Box 11"/>
          <p:cNvSpPr txBox="1">
            <a:spLocks noChangeArrowheads="1"/>
          </p:cNvSpPr>
          <p:nvPr/>
        </p:nvSpPr>
        <p:spPr bwMode="auto">
          <a:xfrm>
            <a:off x="8661400" y="3676650"/>
            <a:ext cx="303288" cy="369332"/>
          </a:xfrm>
          <a:prstGeom prst="rect">
            <a:avLst/>
          </a:prstGeom>
          <a:noFill/>
          <a:ln w="9525" algn="ctr">
            <a:noFill/>
            <a:miter lim="800000"/>
            <a:headEnd/>
            <a:tailEnd/>
          </a:ln>
        </p:spPr>
        <p:txBody>
          <a:bodyPr wrap="none">
            <a:spAutoFit/>
          </a:bodyPr>
          <a:lstStyle/>
          <a:p>
            <a:r>
              <a:rPr lang="en-US" dirty="0"/>
              <a:t>P</a:t>
            </a:r>
          </a:p>
        </p:txBody>
      </p:sp>
      <p:sp>
        <p:nvSpPr>
          <p:cNvPr id="15369" name="Line 12"/>
          <p:cNvSpPr>
            <a:spLocks noChangeShapeType="1"/>
          </p:cNvSpPr>
          <p:nvPr/>
        </p:nvSpPr>
        <p:spPr bwMode="auto">
          <a:xfrm>
            <a:off x="3436939" y="3559175"/>
            <a:ext cx="769937"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0" name="Line 14"/>
          <p:cNvSpPr>
            <a:spLocks noChangeShapeType="1"/>
          </p:cNvSpPr>
          <p:nvPr/>
        </p:nvSpPr>
        <p:spPr bwMode="auto">
          <a:xfrm>
            <a:off x="4241800" y="3567113"/>
            <a:ext cx="360045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1" name="Oval 16"/>
          <p:cNvSpPr>
            <a:spLocks noChangeArrowheads="1"/>
          </p:cNvSpPr>
          <p:nvPr/>
        </p:nvSpPr>
        <p:spPr bwMode="auto">
          <a:xfrm>
            <a:off x="8685213" y="3522663"/>
            <a:ext cx="88900" cy="8890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5372" name="Line 15"/>
          <p:cNvSpPr>
            <a:spLocks noChangeShapeType="1"/>
          </p:cNvSpPr>
          <p:nvPr/>
        </p:nvSpPr>
        <p:spPr bwMode="auto">
          <a:xfrm>
            <a:off x="7877176" y="3560763"/>
            <a:ext cx="1408113"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3" name="Line 17"/>
          <p:cNvSpPr>
            <a:spLocks noChangeShapeType="1"/>
          </p:cNvSpPr>
          <p:nvPr/>
        </p:nvSpPr>
        <p:spPr bwMode="auto">
          <a:xfrm flipV="1">
            <a:off x="3457576" y="3101975"/>
            <a:ext cx="900113" cy="465138"/>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4" name="Text Box 18"/>
          <p:cNvSpPr txBox="1">
            <a:spLocks noChangeArrowheads="1"/>
          </p:cNvSpPr>
          <p:nvPr/>
        </p:nvSpPr>
        <p:spPr bwMode="auto">
          <a:xfrm>
            <a:off x="3798888" y="2449513"/>
            <a:ext cx="349250" cy="366712"/>
          </a:xfrm>
          <a:prstGeom prst="rect">
            <a:avLst/>
          </a:prstGeom>
          <a:noFill/>
          <a:ln w="9525" algn="ctr">
            <a:noFill/>
            <a:miter lim="800000"/>
            <a:headEnd/>
            <a:tailEnd/>
          </a:ln>
        </p:spPr>
        <p:txBody>
          <a:bodyPr>
            <a:spAutoFit/>
          </a:bodyPr>
          <a:lstStyle/>
          <a:p>
            <a:r>
              <a:rPr lang="en-US"/>
              <a:t>A</a:t>
            </a:r>
          </a:p>
        </p:txBody>
      </p:sp>
      <p:sp>
        <p:nvSpPr>
          <p:cNvPr id="15375" name="Line 19"/>
          <p:cNvSpPr>
            <a:spLocks noChangeShapeType="1"/>
          </p:cNvSpPr>
          <p:nvPr/>
        </p:nvSpPr>
        <p:spPr bwMode="auto">
          <a:xfrm flipV="1">
            <a:off x="4364039" y="2484438"/>
            <a:ext cx="2903537" cy="596900"/>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76" name="Line 20"/>
          <p:cNvSpPr>
            <a:spLocks noChangeShapeType="1"/>
          </p:cNvSpPr>
          <p:nvPr/>
        </p:nvSpPr>
        <p:spPr bwMode="auto">
          <a:xfrm>
            <a:off x="4192589" y="2833689"/>
            <a:ext cx="522287" cy="739775"/>
          </a:xfrm>
          <a:prstGeom prst="line">
            <a:avLst/>
          </a:prstGeom>
          <a:noFill/>
          <a:ln w="9525">
            <a:solidFill>
              <a:schemeClr val="tx1"/>
            </a:solidFill>
            <a:prstDash val="dash"/>
            <a:miter lim="800000"/>
            <a:headEnd/>
            <a:tailEnd/>
          </a:ln>
        </p:spPr>
        <p:txBody>
          <a:bodyPr wrap="none" anchor="ctr"/>
          <a:lstStyle/>
          <a:p>
            <a:endParaRPr lang="en-US"/>
          </a:p>
        </p:txBody>
      </p:sp>
      <p:sp>
        <p:nvSpPr>
          <p:cNvPr id="15377" name="Text Box 21"/>
          <p:cNvSpPr txBox="1">
            <a:spLocks noChangeArrowheads="1"/>
          </p:cNvSpPr>
          <p:nvPr/>
        </p:nvSpPr>
        <p:spPr bwMode="auto">
          <a:xfrm>
            <a:off x="4430714" y="3644901"/>
            <a:ext cx="433387" cy="366713"/>
          </a:xfrm>
          <a:prstGeom prst="rect">
            <a:avLst/>
          </a:prstGeom>
          <a:noFill/>
          <a:ln w="9525" algn="ctr">
            <a:noFill/>
            <a:miter lim="800000"/>
            <a:headEnd/>
            <a:tailEnd/>
          </a:ln>
        </p:spPr>
        <p:txBody>
          <a:bodyPr>
            <a:spAutoFit/>
          </a:bodyPr>
          <a:lstStyle/>
          <a:p>
            <a:r>
              <a:rPr lang="en-US"/>
              <a:t>C</a:t>
            </a:r>
            <a:r>
              <a:rPr lang="en-US" baseline="-25000"/>
              <a:t>1</a:t>
            </a:r>
          </a:p>
        </p:txBody>
      </p:sp>
      <p:sp>
        <p:nvSpPr>
          <p:cNvPr id="15378" name="Text Box 22"/>
          <p:cNvSpPr txBox="1">
            <a:spLocks noChangeArrowheads="1"/>
          </p:cNvSpPr>
          <p:nvPr/>
        </p:nvSpPr>
        <p:spPr bwMode="auto">
          <a:xfrm>
            <a:off x="6500814" y="3681413"/>
            <a:ext cx="433387" cy="366712"/>
          </a:xfrm>
          <a:prstGeom prst="rect">
            <a:avLst/>
          </a:prstGeom>
          <a:noFill/>
          <a:ln w="9525" algn="ctr">
            <a:noFill/>
            <a:miter lim="800000"/>
            <a:headEnd/>
            <a:tailEnd/>
          </a:ln>
        </p:spPr>
        <p:txBody>
          <a:bodyPr>
            <a:spAutoFit/>
          </a:bodyPr>
          <a:lstStyle/>
          <a:p>
            <a:r>
              <a:rPr lang="en-US"/>
              <a:t>C</a:t>
            </a:r>
            <a:r>
              <a:rPr lang="en-US" baseline="-25000"/>
              <a:t>2</a:t>
            </a:r>
          </a:p>
        </p:txBody>
      </p:sp>
      <p:sp>
        <p:nvSpPr>
          <p:cNvPr id="15379" name="Line 23"/>
          <p:cNvSpPr>
            <a:spLocks noChangeShapeType="1"/>
          </p:cNvSpPr>
          <p:nvPr/>
        </p:nvSpPr>
        <p:spPr bwMode="auto">
          <a:xfrm flipH="1">
            <a:off x="6724651" y="2028825"/>
            <a:ext cx="741363" cy="1524000"/>
          </a:xfrm>
          <a:prstGeom prst="line">
            <a:avLst/>
          </a:prstGeom>
          <a:noFill/>
          <a:ln w="9525">
            <a:solidFill>
              <a:schemeClr val="tx1"/>
            </a:solidFill>
            <a:prstDash val="dash"/>
            <a:miter lim="800000"/>
            <a:headEnd/>
            <a:tailEnd/>
          </a:ln>
        </p:spPr>
        <p:txBody>
          <a:bodyPr wrap="none" anchor="ctr"/>
          <a:lstStyle/>
          <a:p>
            <a:endParaRPr lang="en-US"/>
          </a:p>
        </p:txBody>
      </p:sp>
      <p:sp>
        <p:nvSpPr>
          <p:cNvPr id="15380" name="Line 24"/>
          <p:cNvSpPr>
            <a:spLocks noChangeShapeType="1"/>
          </p:cNvSpPr>
          <p:nvPr/>
        </p:nvSpPr>
        <p:spPr bwMode="auto">
          <a:xfrm>
            <a:off x="7261225" y="2493964"/>
            <a:ext cx="2046288" cy="1495425"/>
          </a:xfrm>
          <a:prstGeom prst="line">
            <a:avLst/>
          </a:prstGeom>
          <a:noFill/>
          <a:ln w="9525">
            <a:solidFill>
              <a:srgbClr val="FF0000"/>
            </a:solidFill>
            <a:miter lim="800000"/>
            <a:headEnd/>
            <a:tailEnd type="triangle" w="med" len="med"/>
          </a:ln>
        </p:spPr>
        <p:txBody>
          <a:bodyPr wrap="none" anchor="ctr"/>
          <a:lstStyle/>
          <a:p>
            <a:endParaRPr lang="en-US"/>
          </a:p>
        </p:txBody>
      </p:sp>
      <p:sp>
        <p:nvSpPr>
          <p:cNvPr id="15381" name="Text Box 25"/>
          <p:cNvSpPr txBox="1">
            <a:spLocks noChangeArrowheads="1"/>
          </p:cNvSpPr>
          <p:nvPr/>
        </p:nvSpPr>
        <p:spPr bwMode="auto">
          <a:xfrm>
            <a:off x="7507288" y="1760538"/>
            <a:ext cx="349250" cy="366712"/>
          </a:xfrm>
          <a:prstGeom prst="rect">
            <a:avLst/>
          </a:prstGeom>
          <a:noFill/>
          <a:ln w="9525" algn="ctr">
            <a:noFill/>
            <a:miter lim="800000"/>
            <a:headEnd/>
            <a:tailEnd/>
          </a:ln>
        </p:spPr>
        <p:txBody>
          <a:bodyPr>
            <a:spAutoFit/>
          </a:bodyPr>
          <a:lstStyle/>
          <a:p>
            <a:r>
              <a:rPr lang="en-US"/>
              <a:t>B</a:t>
            </a:r>
          </a:p>
        </p:txBody>
      </p:sp>
      <p:sp>
        <p:nvSpPr>
          <p:cNvPr id="15382" name="Text Box 26"/>
          <p:cNvSpPr txBox="1">
            <a:spLocks noChangeArrowheads="1"/>
          </p:cNvSpPr>
          <p:nvPr/>
        </p:nvSpPr>
        <p:spPr bwMode="auto">
          <a:xfrm>
            <a:off x="5278438" y="4030663"/>
            <a:ext cx="306494" cy="369332"/>
          </a:xfrm>
          <a:prstGeom prst="rect">
            <a:avLst/>
          </a:prstGeom>
          <a:noFill/>
          <a:ln w="9525" algn="ctr">
            <a:noFill/>
            <a:miter lim="800000"/>
            <a:headEnd/>
            <a:tailEnd/>
          </a:ln>
        </p:spPr>
        <p:txBody>
          <a:bodyPr wrap="none">
            <a:spAutoFit/>
          </a:bodyPr>
          <a:lstStyle/>
          <a:p>
            <a:r>
              <a:rPr lang="en-US"/>
              <a:t>n</a:t>
            </a:r>
          </a:p>
        </p:txBody>
      </p:sp>
      <p:sp>
        <p:nvSpPr>
          <p:cNvPr id="15383" name="Line 28"/>
          <p:cNvSpPr>
            <a:spLocks noChangeShapeType="1"/>
          </p:cNvSpPr>
          <p:nvPr/>
        </p:nvSpPr>
        <p:spPr bwMode="auto">
          <a:xfrm>
            <a:off x="4222750" y="4783139"/>
            <a:ext cx="0" cy="363537"/>
          </a:xfrm>
          <a:prstGeom prst="line">
            <a:avLst/>
          </a:prstGeom>
          <a:noFill/>
          <a:ln w="9525">
            <a:solidFill>
              <a:schemeClr val="tx1"/>
            </a:solidFill>
            <a:miter lim="800000"/>
            <a:headEnd/>
            <a:tailEnd/>
          </a:ln>
        </p:spPr>
        <p:txBody>
          <a:bodyPr wrap="none" anchor="ctr"/>
          <a:lstStyle/>
          <a:p>
            <a:endParaRPr lang="en-US"/>
          </a:p>
        </p:txBody>
      </p:sp>
      <p:sp>
        <p:nvSpPr>
          <p:cNvPr id="15384" name="Line 29"/>
          <p:cNvSpPr>
            <a:spLocks noChangeShapeType="1"/>
          </p:cNvSpPr>
          <p:nvPr/>
        </p:nvSpPr>
        <p:spPr bwMode="auto">
          <a:xfrm>
            <a:off x="4222750" y="4965700"/>
            <a:ext cx="365760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85" name="Line 30"/>
          <p:cNvSpPr>
            <a:spLocks noChangeShapeType="1"/>
          </p:cNvSpPr>
          <p:nvPr/>
        </p:nvSpPr>
        <p:spPr bwMode="auto">
          <a:xfrm>
            <a:off x="7856538" y="4784725"/>
            <a:ext cx="0" cy="363538"/>
          </a:xfrm>
          <a:prstGeom prst="line">
            <a:avLst/>
          </a:prstGeom>
          <a:noFill/>
          <a:ln w="9525">
            <a:solidFill>
              <a:schemeClr val="tx1"/>
            </a:solidFill>
            <a:miter lim="800000"/>
            <a:headEnd/>
            <a:tailEnd/>
          </a:ln>
        </p:spPr>
        <p:txBody>
          <a:bodyPr wrap="none" anchor="ctr"/>
          <a:lstStyle/>
          <a:p>
            <a:endParaRPr lang="en-US"/>
          </a:p>
        </p:txBody>
      </p:sp>
      <p:sp>
        <p:nvSpPr>
          <p:cNvPr id="15386" name="Text Box 31"/>
          <p:cNvSpPr txBox="1">
            <a:spLocks noChangeArrowheads="1"/>
          </p:cNvSpPr>
          <p:nvPr/>
        </p:nvSpPr>
        <p:spPr bwMode="auto">
          <a:xfrm>
            <a:off x="5880100" y="4768851"/>
            <a:ext cx="260350" cy="366713"/>
          </a:xfrm>
          <a:prstGeom prst="rect">
            <a:avLst/>
          </a:prstGeom>
          <a:solidFill>
            <a:schemeClr val="bg1"/>
          </a:solidFill>
          <a:ln w="9525" algn="ctr">
            <a:noFill/>
            <a:miter lim="800000"/>
            <a:headEnd/>
            <a:tailEnd/>
          </a:ln>
        </p:spPr>
        <p:txBody>
          <a:bodyPr wrap="none">
            <a:spAutoFit/>
          </a:bodyPr>
          <a:lstStyle/>
          <a:p>
            <a:r>
              <a:rPr lang="en-US"/>
              <a:t>t</a:t>
            </a:r>
          </a:p>
        </p:txBody>
      </p:sp>
      <p:sp>
        <p:nvSpPr>
          <p:cNvPr id="15387" name="Line 32"/>
          <p:cNvSpPr>
            <a:spLocks noChangeShapeType="1"/>
          </p:cNvSpPr>
          <p:nvPr/>
        </p:nvSpPr>
        <p:spPr bwMode="auto">
          <a:xfrm>
            <a:off x="3416300" y="5216525"/>
            <a:ext cx="0" cy="363538"/>
          </a:xfrm>
          <a:prstGeom prst="line">
            <a:avLst/>
          </a:prstGeom>
          <a:noFill/>
          <a:ln w="9525">
            <a:solidFill>
              <a:schemeClr val="tx1"/>
            </a:solidFill>
            <a:miter lim="800000"/>
            <a:headEnd/>
            <a:tailEnd/>
          </a:ln>
        </p:spPr>
        <p:txBody>
          <a:bodyPr wrap="none" anchor="ctr"/>
          <a:lstStyle/>
          <a:p>
            <a:endParaRPr lang="en-US"/>
          </a:p>
        </p:txBody>
      </p:sp>
      <p:sp>
        <p:nvSpPr>
          <p:cNvPr id="15388" name="Line 34"/>
          <p:cNvSpPr>
            <a:spLocks noChangeShapeType="1"/>
          </p:cNvSpPr>
          <p:nvPr/>
        </p:nvSpPr>
        <p:spPr bwMode="auto">
          <a:xfrm>
            <a:off x="4211638" y="5226050"/>
            <a:ext cx="0" cy="363538"/>
          </a:xfrm>
          <a:prstGeom prst="line">
            <a:avLst/>
          </a:prstGeom>
          <a:noFill/>
          <a:ln w="9525">
            <a:solidFill>
              <a:schemeClr val="tx1"/>
            </a:solidFill>
            <a:miter lim="800000"/>
            <a:headEnd/>
            <a:tailEnd/>
          </a:ln>
        </p:spPr>
        <p:txBody>
          <a:bodyPr wrap="none" anchor="ctr"/>
          <a:lstStyle/>
          <a:p>
            <a:endParaRPr lang="en-US"/>
          </a:p>
        </p:txBody>
      </p:sp>
      <p:sp>
        <p:nvSpPr>
          <p:cNvPr id="15389" name="Line 35"/>
          <p:cNvSpPr>
            <a:spLocks noChangeShapeType="1"/>
          </p:cNvSpPr>
          <p:nvPr/>
        </p:nvSpPr>
        <p:spPr bwMode="auto">
          <a:xfrm>
            <a:off x="3432176" y="5408613"/>
            <a:ext cx="754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0" name="Text Box 36"/>
          <p:cNvSpPr txBox="1">
            <a:spLocks noChangeArrowheads="1"/>
          </p:cNvSpPr>
          <p:nvPr/>
        </p:nvSpPr>
        <p:spPr bwMode="auto">
          <a:xfrm>
            <a:off x="3590925" y="5516563"/>
            <a:ext cx="352982"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1</a:t>
            </a:r>
          </a:p>
        </p:txBody>
      </p:sp>
      <p:sp>
        <p:nvSpPr>
          <p:cNvPr id="15391" name="Line 37"/>
          <p:cNvSpPr>
            <a:spLocks noChangeShapeType="1"/>
          </p:cNvSpPr>
          <p:nvPr/>
        </p:nvSpPr>
        <p:spPr bwMode="auto">
          <a:xfrm>
            <a:off x="7864475" y="5267325"/>
            <a:ext cx="0" cy="363538"/>
          </a:xfrm>
          <a:prstGeom prst="line">
            <a:avLst/>
          </a:prstGeom>
          <a:noFill/>
          <a:ln w="9525">
            <a:solidFill>
              <a:schemeClr val="tx1"/>
            </a:solidFill>
            <a:miter lim="800000"/>
            <a:headEnd/>
            <a:tailEnd/>
          </a:ln>
        </p:spPr>
        <p:txBody>
          <a:bodyPr wrap="none" anchor="ctr"/>
          <a:lstStyle/>
          <a:p>
            <a:endParaRPr lang="en-US"/>
          </a:p>
        </p:txBody>
      </p:sp>
      <p:sp>
        <p:nvSpPr>
          <p:cNvPr id="15392" name="Line 38"/>
          <p:cNvSpPr>
            <a:spLocks noChangeShapeType="1"/>
          </p:cNvSpPr>
          <p:nvPr/>
        </p:nvSpPr>
        <p:spPr bwMode="auto">
          <a:xfrm>
            <a:off x="8716963" y="5276850"/>
            <a:ext cx="0" cy="363538"/>
          </a:xfrm>
          <a:prstGeom prst="line">
            <a:avLst/>
          </a:prstGeom>
          <a:noFill/>
          <a:ln w="9525">
            <a:solidFill>
              <a:schemeClr val="tx1"/>
            </a:solidFill>
            <a:miter lim="800000"/>
            <a:headEnd/>
            <a:tailEnd/>
          </a:ln>
        </p:spPr>
        <p:txBody>
          <a:bodyPr wrap="none" anchor="ctr"/>
          <a:lstStyle/>
          <a:p>
            <a:endParaRPr lang="en-US"/>
          </a:p>
        </p:txBody>
      </p:sp>
      <p:sp>
        <p:nvSpPr>
          <p:cNvPr id="15393" name="Line 39"/>
          <p:cNvSpPr>
            <a:spLocks noChangeShapeType="1"/>
          </p:cNvSpPr>
          <p:nvPr/>
        </p:nvSpPr>
        <p:spPr bwMode="auto">
          <a:xfrm>
            <a:off x="7850188" y="5459413"/>
            <a:ext cx="855662"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4" name="Text Box 40"/>
          <p:cNvSpPr txBox="1">
            <a:spLocks noChangeArrowheads="1"/>
          </p:cNvSpPr>
          <p:nvPr/>
        </p:nvSpPr>
        <p:spPr bwMode="auto">
          <a:xfrm>
            <a:off x="8081963" y="5567363"/>
            <a:ext cx="425116" cy="369332"/>
          </a:xfrm>
          <a:prstGeom prst="rect">
            <a:avLst/>
          </a:prstGeom>
          <a:solidFill>
            <a:schemeClr val="bg1"/>
          </a:solidFill>
          <a:ln w="9525" algn="ctr">
            <a:noFill/>
            <a:miter lim="800000"/>
            <a:headEnd/>
            <a:tailEnd/>
          </a:ln>
        </p:spPr>
        <p:txBody>
          <a:bodyPr wrap="none">
            <a:spAutoFit/>
          </a:bodyPr>
          <a:lstStyle/>
          <a:p>
            <a:r>
              <a:rPr lang="en-US" dirty="0"/>
              <a:t>S’</a:t>
            </a:r>
            <a:r>
              <a:rPr lang="en-US" baseline="-25000" dirty="0"/>
              <a:t>2</a:t>
            </a:r>
          </a:p>
        </p:txBody>
      </p:sp>
      <p:sp>
        <p:nvSpPr>
          <p:cNvPr id="15395" name="Line 41"/>
          <p:cNvSpPr>
            <a:spLocks noChangeShapeType="1"/>
          </p:cNvSpPr>
          <p:nvPr/>
        </p:nvSpPr>
        <p:spPr bwMode="auto">
          <a:xfrm>
            <a:off x="6724650" y="5233989"/>
            <a:ext cx="0" cy="363537"/>
          </a:xfrm>
          <a:prstGeom prst="line">
            <a:avLst/>
          </a:prstGeom>
          <a:noFill/>
          <a:ln w="9525">
            <a:solidFill>
              <a:schemeClr val="tx1"/>
            </a:solidFill>
            <a:miter lim="800000"/>
            <a:headEnd/>
            <a:tailEnd/>
          </a:ln>
        </p:spPr>
        <p:txBody>
          <a:bodyPr wrap="none" anchor="ctr"/>
          <a:lstStyle/>
          <a:p>
            <a:endParaRPr lang="en-US"/>
          </a:p>
        </p:txBody>
      </p:sp>
      <p:sp>
        <p:nvSpPr>
          <p:cNvPr id="15396" name="Line 42"/>
          <p:cNvSpPr>
            <a:spLocks noChangeShapeType="1"/>
          </p:cNvSpPr>
          <p:nvPr/>
        </p:nvSpPr>
        <p:spPr bwMode="auto">
          <a:xfrm>
            <a:off x="6740526" y="5321300"/>
            <a:ext cx="1101725"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397" name="Text Box 43"/>
          <p:cNvSpPr txBox="1">
            <a:spLocks noChangeArrowheads="1"/>
          </p:cNvSpPr>
          <p:nvPr/>
        </p:nvSpPr>
        <p:spPr bwMode="auto">
          <a:xfrm>
            <a:off x="7059613" y="5168900"/>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2</a:t>
            </a:r>
          </a:p>
        </p:txBody>
      </p:sp>
      <p:sp>
        <p:nvSpPr>
          <p:cNvPr id="15398" name="Line 44"/>
          <p:cNvSpPr>
            <a:spLocks noChangeShapeType="1"/>
          </p:cNvSpPr>
          <p:nvPr/>
        </p:nvSpPr>
        <p:spPr bwMode="auto">
          <a:xfrm>
            <a:off x="4692650" y="5235575"/>
            <a:ext cx="0" cy="363538"/>
          </a:xfrm>
          <a:prstGeom prst="line">
            <a:avLst/>
          </a:prstGeom>
          <a:noFill/>
          <a:ln w="9525">
            <a:solidFill>
              <a:schemeClr val="tx1"/>
            </a:solidFill>
            <a:miter lim="800000"/>
            <a:headEnd/>
            <a:tailEnd/>
          </a:ln>
        </p:spPr>
        <p:txBody>
          <a:bodyPr wrap="none" anchor="ctr"/>
          <a:lstStyle/>
          <a:p>
            <a:endParaRPr lang="en-US"/>
          </a:p>
        </p:txBody>
      </p:sp>
      <p:sp>
        <p:nvSpPr>
          <p:cNvPr id="15399" name="Line 45"/>
          <p:cNvSpPr>
            <a:spLocks noChangeShapeType="1"/>
          </p:cNvSpPr>
          <p:nvPr/>
        </p:nvSpPr>
        <p:spPr bwMode="auto">
          <a:xfrm>
            <a:off x="4237038" y="5530850"/>
            <a:ext cx="463550"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5400" name="Text Box 46"/>
          <p:cNvSpPr txBox="1">
            <a:spLocks noChangeArrowheads="1"/>
          </p:cNvSpPr>
          <p:nvPr/>
        </p:nvSpPr>
        <p:spPr bwMode="auto">
          <a:xfrm>
            <a:off x="4251325" y="5668963"/>
            <a:ext cx="388248" cy="369332"/>
          </a:xfrm>
          <a:prstGeom prst="rect">
            <a:avLst/>
          </a:prstGeom>
          <a:solidFill>
            <a:schemeClr val="bg1"/>
          </a:solidFill>
          <a:ln w="9525" algn="ctr">
            <a:noFill/>
            <a:miter lim="800000"/>
            <a:headEnd/>
            <a:tailEnd/>
          </a:ln>
        </p:spPr>
        <p:txBody>
          <a:bodyPr wrap="none">
            <a:spAutoFit/>
          </a:bodyPr>
          <a:lstStyle/>
          <a:p>
            <a:r>
              <a:rPr lang="en-US"/>
              <a:t>R</a:t>
            </a:r>
            <a:r>
              <a:rPr lang="en-US" baseline="-25000"/>
              <a:t>1</a:t>
            </a:r>
          </a:p>
        </p:txBody>
      </p:sp>
    </p:spTree>
    <p:extLst>
      <p:ext uri="{BB962C8B-B14F-4D97-AF65-F5344CB8AC3E}">
        <p14:creationId xmlns:p14="http://schemas.microsoft.com/office/powerpoint/2010/main" val="4184084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t>Derivation of the Lens Equ.</a:t>
            </a:r>
          </a:p>
        </p:txBody>
      </p:sp>
      <p:sp>
        <p:nvSpPr>
          <p:cNvPr id="19461" name="Freeform 51"/>
          <p:cNvSpPr>
            <a:spLocks/>
          </p:cNvSpPr>
          <p:nvPr/>
        </p:nvSpPr>
        <p:spPr bwMode="auto">
          <a:xfrm>
            <a:off x="5553076" y="2119314"/>
            <a:ext cx="323850" cy="1671638"/>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5">
              <a:lumMod val="40000"/>
              <a:lumOff val="60000"/>
            </a:schemeClr>
          </a:solidFill>
          <a:ln w="9525">
            <a:solidFill>
              <a:schemeClr val="tx1"/>
            </a:solidFill>
            <a:miter lim="800000"/>
            <a:headEnd/>
            <a:tailEnd/>
          </a:ln>
        </p:spPr>
        <p:txBody>
          <a:bodyPr wrap="none" anchor="ctr"/>
          <a:lstStyle/>
          <a:p>
            <a:endParaRPr lang="en-US"/>
          </a:p>
        </p:txBody>
      </p:sp>
      <p:sp>
        <p:nvSpPr>
          <p:cNvPr id="19462" name="Line 9"/>
          <p:cNvSpPr>
            <a:spLocks noChangeShapeType="1"/>
          </p:cNvSpPr>
          <p:nvPr/>
        </p:nvSpPr>
        <p:spPr bwMode="auto">
          <a:xfrm>
            <a:off x="2347914" y="2973389"/>
            <a:ext cx="7153275" cy="0"/>
          </a:xfrm>
          <a:prstGeom prst="line">
            <a:avLst/>
          </a:prstGeom>
          <a:noFill/>
          <a:ln w="9525">
            <a:solidFill>
              <a:schemeClr val="tx1"/>
            </a:solidFill>
            <a:miter lim="800000"/>
            <a:headEnd/>
            <a:tailEnd/>
          </a:ln>
        </p:spPr>
        <p:txBody>
          <a:bodyPr wrap="none" anchor="ctr"/>
          <a:lstStyle/>
          <a:p>
            <a:endParaRPr lang="en-US"/>
          </a:p>
        </p:txBody>
      </p:sp>
      <p:sp>
        <p:nvSpPr>
          <p:cNvPr id="19463" name="Oval 10"/>
          <p:cNvSpPr>
            <a:spLocks noChangeArrowheads="1"/>
          </p:cNvSpPr>
          <p:nvPr/>
        </p:nvSpPr>
        <p:spPr bwMode="auto">
          <a:xfrm>
            <a:off x="3124202" y="2954340"/>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4" name="Text Box 11"/>
          <p:cNvSpPr txBox="1">
            <a:spLocks noChangeArrowheads="1"/>
          </p:cNvSpPr>
          <p:nvPr/>
        </p:nvSpPr>
        <p:spPr bwMode="auto">
          <a:xfrm>
            <a:off x="2973389" y="3057527"/>
            <a:ext cx="290513" cy="369888"/>
          </a:xfrm>
          <a:prstGeom prst="rect">
            <a:avLst/>
          </a:prstGeom>
          <a:noFill/>
          <a:ln w="9525" algn="ctr">
            <a:noFill/>
            <a:miter lim="800000"/>
            <a:headEnd/>
            <a:tailEnd/>
          </a:ln>
        </p:spPr>
        <p:txBody>
          <a:bodyPr wrap="none">
            <a:spAutoFit/>
          </a:bodyPr>
          <a:lstStyle/>
          <a:p>
            <a:r>
              <a:rPr lang="en-US" dirty="0"/>
              <a:t>S</a:t>
            </a:r>
          </a:p>
        </p:txBody>
      </p:sp>
      <p:sp>
        <p:nvSpPr>
          <p:cNvPr id="19465" name="Text Box 12"/>
          <p:cNvSpPr txBox="1">
            <a:spLocks noChangeArrowheads="1"/>
          </p:cNvSpPr>
          <p:nvPr/>
        </p:nvSpPr>
        <p:spPr bwMode="auto">
          <a:xfrm>
            <a:off x="8391527" y="3016252"/>
            <a:ext cx="303213" cy="369888"/>
          </a:xfrm>
          <a:prstGeom prst="rect">
            <a:avLst/>
          </a:prstGeom>
          <a:noFill/>
          <a:ln w="9525" algn="ctr">
            <a:noFill/>
            <a:miter lim="800000"/>
            <a:headEnd/>
            <a:tailEnd/>
          </a:ln>
        </p:spPr>
        <p:txBody>
          <a:bodyPr wrap="none">
            <a:spAutoFit/>
          </a:bodyPr>
          <a:lstStyle/>
          <a:p>
            <a:r>
              <a:rPr lang="en-US" dirty="0"/>
              <a:t>P</a:t>
            </a:r>
          </a:p>
        </p:txBody>
      </p:sp>
      <p:sp>
        <p:nvSpPr>
          <p:cNvPr id="19466" name="Line 13"/>
          <p:cNvSpPr>
            <a:spLocks noChangeShapeType="1"/>
          </p:cNvSpPr>
          <p:nvPr/>
        </p:nvSpPr>
        <p:spPr bwMode="auto">
          <a:xfrm>
            <a:off x="3125789" y="2957514"/>
            <a:ext cx="6137275" cy="1588"/>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67" name="Oval 15"/>
          <p:cNvSpPr>
            <a:spLocks noChangeArrowheads="1"/>
          </p:cNvSpPr>
          <p:nvPr/>
        </p:nvSpPr>
        <p:spPr bwMode="auto">
          <a:xfrm>
            <a:off x="8396289" y="2935289"/>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8" name="Line 17"/>
          <p:cNvSpPr>
            <a:spLocks noChangeShapeType="1"/>
          </p:cNvSpPr>
          <p:nvPr/>
        </p:nvSpPr>
        <p:spPr bwMode="auto">
          <a:xfrm flipV="1">
            <a:off x="3119439" y="2366964"/>
            <a:ext cx="2613025" cy="615950"/>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69" name="Line 20"/>
          <p:cNvSpPr>
            <a:spLocks noChangeShapeType="1"/>
          </p:cNvSpPr>
          <p:nvPr/>
        </p:nvSpPr>
        <p:spPr bwMode="auto">
          <a:xfrm>
            <a:off x="5586413" y="2520952"/>
            <a:ext cx="1766888" cy="439738"/>
          </a:xfrm>
          <a:prstGeom prst="line">
            <a:avLst/>
          </a:prstGeom>
          <a:noFill/>
          <a:ln w="9525">
            <a:solidFill>
              <a:schemeClr val="tx1"/>
            </a:solidFill>
            <a:prstDash val="dash"/>
            <a:miter lim="800000"/>
            <a:headEnd type="arrow" w="med" len="med"/>
            <a:tailEnd/>
          </a:ln>
        </p:spPr>
        <p:txBody>
          <a:bodyPr wrap="none" anchor="ctr"/>
          <a:lstStyle/>
          <a:p>
            <a:endParaRPr lang="en-US"/>
          </a:p>
        </p:txBody>
      </p:sp>
      <p:sp>
        <p:nvSpPr>
          <p:cNvPr id="19470" name="Text Box 21"/>
          <p:cNvSpPr txBox="1">
            <a:spLocks noChangeArrowheads="1"/>
          </p:cNvSpPr>
          <p:nvPr/>
        </p:nvSpPr>
        <p:spPr bwMode="auto">
          <a:xfrm>
            <a:off x="7086601" y="3060702"/>
            <a:ext cx="560388" cy="336550"/>
          </a:xfrm>
          <a:prstGeom prst="rect">
            <a:avLst/>
          </a:prstGeom>
          <a:noFill/>
          <a:ln w="9525" algn="ctr">
            <a:noFill/>
            <a:miter lim="800000"/>
            <a:headEnd/>
            <a:tailEnd/>
          </a:ln>
        </p:spPr>
        <p:txBody>
          <a:bodyPr>
            <a:spAutoFit/>
          </a:bodyPr>
          <a:lstStyle/>
          <a:p>
            <a:r>
              <a:rPr lang="en-US" sz="1600"/>
              <a:t>C</a:t>
            </a:r>
            <a:r>
              <a:rPr lang="en-US" sz="1600" baseline="-25000"/>
              <a:t>1</a:t>
            </a:r>
          </a:p>
        </p:txBody>
      </p:sp>
      <p:sp>
        <p:nvSpPr>
          <p:cNvPr id="19471" name="Text Box 22"/>
          <p:cNvSpPr txBox="1">
            <a:spLocks noChangeArrowheads="1"/>
          </p:cNvSpPr>
          <p:nvPr/>
        </p:nvSpPr>
        <p:spPr bwMode="auto">
          <a:xfrm>
            <a:off x="3714751" y="3013077"/>
            <a:ext cx="558800" cy="336550"/>
          </a:xfrm>
          <a:prstGeom prst="rect">
            <a:avLst/>
          </a:prstGeom>
          <a:noFill/>
          <a:ln w="9525" algn="ctr">
            <a:noFill/>
            <a:miter lim="800000"/>
            <a:headEnd/>
            <a:tailEnd/>
          </a:ln>
        </p:spPr>
        <p:txBody>
          <a:bodyPr>
            <a:spAutoFit/>
          </a:bodyPr>
          <a:lstStyle/>
          <a:p>
            <a:r>
              <a:rPr lang="en-US" sz="1600"/>
              <a:t>C</a:t>
            </a:r>
            <a:r>
              <a:rPr lang="en-US" sz="1600" baseline="-25000"/>
              <a:t>2</a:t>
            </a:r>
          </a:p>
        </p:txBody>
      </p:sp>
      <p:sp>
        <p:nvSpPr>
          <p:cNvPr id="19472" name="Line 24"/>
          <p:cNvSpPr>
            <a:spLocks noChangeShapeType="1"/>
          </p:cNvSpPr>
          <p:nvPr/>
        </p:nvSpPr>
        <p:spPr bwMode="auto">
          <a:xfrm>
            <a:off x="5734052" y="2368552"/>
            <a:ext cx="3275013" cy="730250"/>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73" name="Text Box 26"/>
          <p:cNvSpPr txBox="1">
            <a:spLocks noChangeArrowheads="1"/>
          </p:cNvSpPr>
          <p:nvPr/>
        </p:nvSpPr>
        <p:spPr bwMode="auto">
          <a:xfrm>
            <a:off x="5559426" y="3051177"/>
            <a:ext cx="306494" cy="369332"/>
          </a:xfrm>
          <a:prstGeom prst="rect">
            <a:avLst/>
          </a:prstGeom>
          <a:noFill/>
          <a:ln w="9525" algn="ctr">
            <a:noFill/>
            <a:miter lim="800000"/>
            <a:headEnd/>
            <a:tailEnd/>
          </a:ln>
        </p:spPr>
        <p:txBody>
          <a:bodyPr wrap="none">
            <a:spAutoFit/>
          </a:bodyPr>
          <a:lstStyle/>
          <a:p>
            <a:r>
              <a:rPr lang="en-US"/>
              <a:t>n</a:t>
            </a:r>
          </a:p>
        </p:txBody>
      </p:sp>
      <p:sp>
        <p:nvSpPr>
          <p:cNvPr id="19474" name="Line 31"/>
          <p:cNvSpPr>
            <a:spLocks noChangeShapeType="1"/>
          </p:cNvSpPr>
          <p:nvPr/>
        </p:nvSpPr>
        <p:spPr bwMode="auto">
          <a:xfrm>
            <a:off x="3154363"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75" name="Line 33"/>
          <p:cNvSpPr>
            <a:spLocks noChangeShapeType="1"/>
          </p:cNvSpPr>
          <p:nvPr/>
        </p:nvSpPr>
        <p:spPr bwMode="auto">
          <a:xfrm>
            <a:off x="3192464" y="4017964"/>
            <a:ext cx="2532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76" name="Text Box 34"/>
          <p:cNvSpPr txBox="1">
            <a:spLocks noChangeArrowheads="1"/>
          </p:cNvSpPr>
          <p:nvPr/>
        </p:nvSpPr>
        <p:spPr bwMode="auto">
          <a:xfrm>
            <a:off x="4594226" y="3833814"/>
            <a:ext cx="274434"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
        <p:nvSpPr>
          <p:cNvPr id="19477" name="Line 36"/>
          <p:cNvSpPr>
            <a:spLocks noChangeShapeType="1"/>
          </p:cNvSpPr>
          <p:nvPr/>
        </p:nvSpPr>
        <p:spPr bwMode="auto">
          <a:xfrm>
            <a:off x="8513763"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78" name="Line 37"/>
          <p:cNvSpPr>
            <a:spLocks noChangeShapeType="1"/>
          </p:cNvSpPr>
          <p:nvPr/>
        </p:nvSpPr>
        <p:spPr bwMode="auto">
          <a:xfrm>
            <a:off x="5748338" y="4013203"/>
            <a:ext cx="2719388" cy="952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80" name="Text Box 41"/>
          <p:cNvSpPr txBox="1">
            <a:spLocks noChangeArrowheads="1"/>
          </p:cNvSpPr>
          <p:nvPr/>
        </p:nvSpPr>
        <p:spPr bwMode="auto">
          <a:xfrm>
            <a:off x="4764088" y="3246439"/>
            <a:ext cx="285656" cy="230832"/>
          </a:xfrm>
          <a:prstGeom prst="rect">
            <a:avLst/>
          </a:prstGeom>
          <a:noFill/>
          <a:ln w="9525" algn="ctr">
            <a:noFill/>
            <a:miter lim="800000"/>
            <a:headEnd/>
            <a:tailEnd/>
          </a:ln>
        </p:spPr>
        <p:txBody>
          <a:bodyPr wrap="none">
            <a:spAutoFit/>
          </a:bodyPr>
          <a:lstStyle/>
          <a:p>
            <a:r>
              <a:rPr lang="en-US" sz="900"/>
              <a:t>R</a:t>
            </a:r>
            <a:r>
              <a:rPr lang="en-US" sz="900" baseline="-25000"/>
              <a:t>2</a:t>
            </a:r>
          </a:p>
        </p:txBody>
      </p:sp>
      <p:sp>
        <p:nvSpPr>
          <p:cNvPr id="19481" name="Text Box 44"/>
          <p:cNvSpPr txBox="1">
            <a:spLocks noChangeArrowheads="1"/>
          </p:cNvSpPr>
          <p:nvPr/>
        </p:nvSpPr>
        <p:spPr bwMode="auto">
          <a:xfrm>
            <a:off x="6059488" y="2678114"/>
            <a:ext cx="285656" cy="230832"/>
          </a:xfrm>
          <a:prstGeom prst="rect">
            <a:avLst/>
          </a:prstGeom>
          <a:noFill/>
          <a:ln w="9525" algn="ctr">
            <a:noFill/>
            <a:miter lim="800000"/>
            <a:headEnd/>
            <a:tailEnd/>
          </a:ln>
        </p:spPr>
        <p:txBody>
          <a:bodyPr wrap="none">
            <a:spAutoFit/>
          </a:bodyPr>
          <a:lstStyle/>
          <a:p>
            <a:r>
              <a:rPr lang="en-US" sz="900"/>
              <a:t>R</a:t>
            </a:r>
            <a:r>
              <a:rPr lang="en-US" sz="900" baseline="-25000"/>
              <a:t>1</a:t>
            </a:r>
          </a:p>
        </p:txBody>
      </p:sp>
      <p:grpSp>
        <p:nvGrpSpPr>
          <p:cNvPr id="3" name="Group 47"/>
          <p:cNvGrpSpPr>
            <a:grpSpLocks/>
          </p:cNvGrpSpPr>
          <p:nvPr/>
        </p:nvGrpSpPr>
        <p:grpSpPr bwMode="auto">
          <a:xfrm>
            <a:off x="4406902" y="2109790"/>
            <a:ext cx="2625725" cy="1687513"/>
            <a:chOff x="2740" y="1019"/>
            <a:chExt cx="3182" cy="1694"/>
          </a:xfrm>
        </p:grpSpPr>
        <p:sp>
          <p:nvSpPr>
            <p:cNvPr id="19485" name="Arc 45"/>
            <p:cNvSpPr>
              <a:spLocks/>
            </p:cNvSpPr>
            <p:nvPr/>
          </p:nvSpPr>
          <p:spPr bwMode="auto">
            <a:xfrm>
              <a:off x="2740" y="1019"/>
              <a:ext cx="1787" cy="1675"/>
            </a:xfrm>
            <a:custGeom>
              <a:avLst/>
              <a:gdLst>
                <a:gd name="T0" fmla="*/ 1 w 21600"/>
                <a:gd name="T1" fmla="*/ 0 h 19474"/>
                <a:gd name="T2" fmla="*/ 1 w 21600"/>
                <a:gd name="T3" fmla="*/ 1 h 19474"/>
                <a:gd name="T4" fmla="*/ 0 w 21600"/>
                <a:gd name="T5" fmla="*/ 1 h 19474"/>
                <a:gd name="T6" fmla="*/ 0 60000 65536"/>
                <a:gd name="T7" fmla="*/ 0 60000 65536"/>
                <a:gd name="T8" fmla="*/ 0 60000 65536"/>
                <a:gd name="T9" fmla="*/ 0 w 21600"/>
                <a:gd name="T10" fmla="*/ 0 h 19474"/>
                <a:gd name="T11" fmla="*/ 21600 w 21600"/>
                <a:gd name="T12" fmla="*/ 19474 h 19474"/>
              </a:gdLst>
              <a:ahLst/>
              <a:cxnLst>
                <a:cxn ang="T6">
                  <a:pos x="T0" y="T1"/>
                </a:cxn>
                <a:cxn ang="T7">
                  <a:pos x="T2" y="T3"/>
                </a:cxn>
                <a:cxn ang="T8">
                  <a:pos x="T4" y="T5"/>
                </a:cxn>
              </a:cxnLst>
              <a:rect l="T9" t="T10" r="T11" b="T12"/>
              <a:pathLst>
                <a:path w="21600" h="19474" fill="none" extrusionOk="0">
                  <a:moveTo>
                    <a:pt x="19265" y="-1"/>
                  </a:moveTo>
                  <a:cubicBezTo>
                    <a:pt x="20800" y="3027"/>
                    <a:pt x="21600" y="6373"/>
                    <a:pt x="21600" y="9768"/>
                  </a:cubicBezTo>
                  <a:cubicBezTo>
                    <a:pt x="21600" y="13138"/>
                    <a:pt x="20811" y="16462"/>
                    <a:pt x="19296" y="19473"/>
                  </a:cubicBezTo>
                </a:path>
                <a:path w="21600" h="19474" stroke="0" extrusionOk="0">
                  <a:moveTo>
                    <a:pt x="19265" y="-1"/>
                  </a:moveTo>
                  <a:cubicBezTo>
                    <a:pt x="20800" y="3027"/>
                    <a:pt x="21600" y="6373"/>
                    <a:pt x="21600" y="9768"/>
                  </a:cubicBezTo>
                  <a:cubicBezTo>
                    <a:pt x="21600" y="13138"/>
                    <a:pt x="20811" y="16462"/>
                    <a:pt x="19296" y="19473"/>
                  </a:cubicBezTo>
                  <a:lnTo>
                    <a:pt x="0" y="9768"/>
                  </a:lnTo>
                  <a:close/>
                </a:path>
              </a:pathLst>
            </a:custGeom>
            <a:noFill/>
            <a:ln w="9525">
              <a:solidFill>
                <a:schemeClr val="tx1"/>
              </a:solidFill>
              <a:miter lim="800000"/>
              <a:headEnd/>
              <a:tailEnd/>
            </a:ln>
          </p:spPr>
          <p:txBody>
            <a:bodyPr wrap="none" anchor="ctr"/>
            <a:lstStyle/>
            <a:p>
              <a:endParaRPr lang="en-US"/>
            </a:p>
          </p:txBody>
        </p:sp>
        <p:sp>
          <p:nvSpPr>
            <p:cNvPr id="19486" name="Arc 46"/>
            <p:cNvSpPr>
              <a:spLocks/>
            </p:cNvSpPr>
            <p:nvPr/>
          </p:nvSpPr>
          <p:spPr bwMode="auto">
            <a:xfrm flipH="1">
              <a:off x="4135" y="1032"/>
              <a:ext cx="1787" cy="1681"/>
            </a:xfrm>
            <a:custGeom>
              <a:avLst/>
              <a:gdLst>
                <a:gd name="T0" fmla="*/ 1 w 21600"/>
                <a:gd name="T1" fmla="*/ 0 h 19545"/>
                <a:gd name="T2" fmla="*/ 1 w 21600"/>
                <a:gd name="T3" fmla="*/ 1 h 19545"/>
                <a:gd name="T4" fmla="*/ 0 w 21600"/>
                <a:gd name="T5" fmla="*/ 1 h 19545"/>
                <a:gd name="T6" fmla="*/ 0 60000 65536"/>
                <a:gd name="T7" fmla="*/ 0 60000 65536"/>
                <a:gd name="T8" fmla="*/ 0 60000 65536"/>
                <a:gd name="T9" fmla="*/ 0 w 21600"/>
                <a:gd name="T10" fmla="*/ 0 h 19545"/>
                <a:gd name="T11" fmla="*/ 21600 w 21600"/>
                <a:gd name="T12" fmla="*/ 19545 h 19545"/>
              </a:gdLst>
              <a:ahLst/>
              <a:cxnLst>
                <a:cxn ang="T6">
                  <a:pos x="T0" y="T1"/>
                </a:cxn>
                <a:cxn ang="T7">
                  <a:pos x="T2" y="T3"/>
                </a:cxn>
                <a:cxn ang="T8">
                  <a:pos x="T4" y="T5"/>
                </a:cxn>
              </a:cxnLst>
              <a:rect l="T9" t="T10" r="T11" b="T12"/>
              <a:pathLst>
                <a:path w="21600" h="19545" fill="none" extrusionOk="0">
                  <a:moveTo>
                    <a:pt x="19265" y="-1"/>
                  </a:moveTo>
                  <a:cubicBezTo>
                    <a:pt x="20800" y="3027"/>
                    <a:pt x="21600" y="6373"/>
                    <a:pt x="21600" y="9768"/>
                  </a:cubicBezTo>
                  <a:cubicBezTo>
                    <a:pt x="21600" y="13165"/>
                    <a:pt x="20798" y="16515"/>
                    <a:pt x="19260" y="19545"/>
                  </a:cubicBezTo>
                </a:path>
                <a:path w="21600" h="19545" stroke="0" extrusionOk="0">
                  <a:moveTo>
                    <a:pt x="19265" y="-1"/>
                  </a:moveTo>
                  <a:cubicBezTo>
                    <a:pt x="20800" y="3027"/>
                    <a:pt x="21600" y="6373"/>
                    <a:pt x="21600" y="9768"/>
                  </a:cubicBezTo>
                  <a:cubicBezTo>
                    <a:pt x="21600" y="13165"/>
                    <a:pt x="20798" y="16515"/>
                    <a:pt x="19260" y="19545"/>
                  </a:cubicBezTo>
                  <a:lnTo>
                    <a:pt x="0" y="9768"/>
                  </a:lnTo>
                  <a:close/>
                </a:path>
              </a:pathLst>
            </a:custGeom>
            <a:noFill/>
            <a:ln w="9525">
              <a:solidFill>
                <a:schemeClr val="tx1"/>
              </a:solidFill>
              <a:miter lim="800000"/>
              <a:headEnd/>
              <a:tailEnd/>
            </a:ln>
          </p:spPr>
          <p:txBody>
            <a:bodyPr wrap="none" anchor="ctr"/>
            <a:lstStyle/>
            <a:p>
              <a:endParaRPr lang="en-US"/>
            </a:p>
          </p:txBody>
        </p:sp>
      </p:grpSp>
      <p:sp>
        <p:nvSpPr>
          <p:cNvPr id="19483" name="Line 48"/>
          <p:cNvSpPr>
            <a:spLocks noChangeShapeType="1"/>
          </p:cNvSpPr>
          <p:nvPr/>
        </p:nvSpPr>
        <p:spPr bwMode="auto">
          <a:xfrm>
            <a:off x="5746751"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84" name="Line 50"/>
          <p:cNvSpPr>
            <a:spLocks noChangeShapeType="1"/>
          </p:cNvSpPr>
          <p:nvPr/>
        </p:nvSpPr>
        <p:spPr bwMode="auto">
          <a:xfrm>
            <a:off x="3979864" y="2968628"/>
            <a:ext cx="1857375" cy="492125"/>
          </a:xfrm>
          <a:prstGeom prst="line">
            <a:avLst/>
          </a:prstGeom>
          <a:noFill/>
          <a:ln w="9525">
            <a:solidFill>
              <a:schemeClr val="tx1"/>
            </a:solidFill>
            <a:prstDash val="dash"/>
            <a:miter lim="800000"/>
            <a:headEnd/>
            <a:tailEnd type="arrow" w="med" len="med"/>
          </a:ln>
        </p:spPr>
        <p:txBody>
          <a:bodyPr wrap="none" anchor="ctr"/>
          <a:lstStyle/>
          <a:p>
            <a:endParaRPr lang="en-US"/>
          </a:p>
        </p:txBody>
      </p:sp>
      <p:sp>
        <p:nvSpPr>
          <p:cNvPr id="31" name="Text Box 34"/>
          <p:cNvSpPr txBox="1">
            <a:spLocks noChangeArrowheads="1"/>
          </p:cNvSpPr>
          <p:nvPr/>
        </p:nvSpPr>
        <p:spPr bwMode="auto">
          <a:xfrm>
            <a:off x="6815246" y="3806333"/>
            <a:ext cx="332142"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Tree>
    <p:extLst>
      <p:ext uri="{BB962C8B-B14F-4D97-AF65-F5344CB8AC3E}">
        <p14:creationId xmlns:p14="http://schemas.microsoft.com/office/powerpoint/2010/main" val="506520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3157929" y="272323"/>
            <a:ext cx="6013554" cy="5828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157929" y="419725"/>
            <a:ext cx="5576341" cy="55163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757535" y="209862"/>
            <a:ext cx="4991724" cy="6175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2" name="Line 9"/>
          <p:cNvSpPr>
            <a:spLocks noChangeShapeType="1"/>
          </p:cNvSpPr>
          <p:nvPr/>
        </p:nvSpPr>
        <p:spPr bwMode="auto">
          <a:xfrm>
            <a:off x="2347914" y="2973389"/>
            <a:ext cx="7153275" cy="0"/>
          </a:xfrm>
          <a:prstGeom prst="line">
            <a:avLst/>
          </a:prstGeom>
          <a:noFill/>
          <a:ln w="9525">
            <a:solidFill>
              <a:schemeClr val="tx1"/>
            </a:solidFill>
            <a:miter lim="800000"/>
            <a:headEnd/>
            <a:tailEnd/>
          </a:ln>
        </p:spPr>
        <p:txBody>
          <a:bodyPr wrap="none" anchor="ctr"/>
          <a:lstStyle/>
          <a:p>
            <a:endParaRPr lang="en-US"/>
          </a:p>
        </p:txBody>
      </p:sp>
      <p:sp>
        <p:nvSpPr>
          <p:cNvPr id="19464" name="Text Box 11"/>
          <p:cNvSpPr txBox="1">
            <a:spLocks noChangeArrowheads="1"/>
          </p:cNvSpPr>
          <p:nvPr/>
        </p:nvSpPr>
        <p:spPr bwMode="auto">
          <a:xfrm>
            <a:off x="2778515" y="3027546"/>
            <a:ext cx="369012" cy="369332"/>
          </a:xfrm>
          <a:prstGeom prst="rect">
            <a:avLst/>
          </a:prstGeom>
          <a:noFill/>
          <a:ln w="9525" algn="ctr">
            <a:noFill/>
            <a:miter lim="800000"/>
            <a:headEnd/>
            <a:tailEnd/>
          </a:ln>
        </p:spPr>
        <p:txBody>
          <a:bodyPr wrap="none">
            <a:spAutoFit/>
          </a:bodyPr>
          <a:lstStyle/>
          <a:p>
            <a:r>
              <a:rPr lang="en-US" dirty="0"/>
              <a:t>S</a:t>
            </a:r>
            <a:r>
              <a:rPr lang="en-US" baseline="-25000" dirty="0"/>
              <a:t>1</a:t>
            </a:r>
          </a:p>
        </p:txBody>
      </p:sp>
      <p:sp>
        <p:nvSpPr>
          <p:cNvPr id="19467" name="Oval 15"/>
          <p:cNvSpPr>
            <a:spLocks noChangeArrowheads="1"/>
          </p:cNvSpPr>
          <p:nvPr/>
        </p:nvSpPr>
        <p:spPr bwMode="auto">
          <a:xfrm>
            <a:off x="9100826" y="2545546"/>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74" name="Line 31"/>
          <p:cNvSpPr>
            <a:spLocks noChangeShapeType="1"/>
          </p:cNvSpPr>
          <p:nvPr/>
        </p:nvSpPr>
        <p:spPr bwMode="auto">
          <a:xfrm>
            <a:off x="3154363" y="4623184"/>
            <a:ext cx="0" cy="228600"/>
          </a:xfrm>
          <a:prstGeom prst="line">
            <a:avLst/>
          </a:prstGeom>
          <a:noFill/>
          <a:ln w="9525">
            <a:solidFill>
              <a:schemeClr val="tx1"/>
            </a:solidFill>
            <a:miter lim="800000"/>
            <a:headEnd/>
            <a:tailEnd/>
          </a:ln>
        </p:spPr>
        <p:txBody>
          <a:bodyPr wrap="none" anchor="ctr"/>
          <a:lstStyle/>
          <a:p>
            <a:endParaRPr lang="en-US"/>
          </a:p>
        </p:txBody>
      </p:sp>
      <p:sp>
        <p:nvSpPr>
          <p:cNvPr id="19475" name="Line 33"/>
          <p:cNvSpPr>
            <a:spLocks noChangeShapeType="1"/>
          </p:cNvSpPr>
          <p:nvPr/>
        </p:nvSpPr>
        <p:spPr bwMode="auto">
          <a:xfrm>
            <a:off x="3192464" y="4737484"/>
            <a:ext cx="2532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76" name="Text Box 34"/>
          <p:cNvSpPr txBox="1">
            <a:spLocks noChangeArrowheads="1"/>
          </p:cNvSpPr>
          <p:nvPr/>
        </p:nvSpPr>
        <p:spPr bwMode="auto">
          <a:xfrm>
            <a:off x="4594226" y="4553334"/>
            <a:ext cx="290464"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
        <p:nvSpPr>
          <p:cNvPr id="19477" name="Line 36"/>
          <p:cNvSpPr>
            <a:spLocks noChangeShapeType="1"/>
          </p:cNvSpPr>
          <p:nvPr/>
        </p:nvSpPr>
        <p:spPr bwMode="auto">
          <a:xfrm>
            <a:off x="8513763" y="4623184"/>
            <a:ext cx="0" cy="228600"/>
          </a:xfrm>
          <a:prstGeom prst="line">
            <a:avLst/>
          </a:prstGeom>
          <a:noFill/>
          <a:ln w="9525">
            <a:solidFill>
              <a:schemeClr val="tx1"/>
            </a:solidFill>
            <a:miter lim="800000"/>
            <a:headEnd/>
            <a:tailEnd/>
          </a:ln>
        </p:spPr>
        <p:txBody>
          <a:bodyPr wrap="none" anchor="ctr"/>
          <a:lstStyle/>
          <a:p>
            <a:endParaRPr lang="en-US"/>
          </a:p>
        </p:txBody>
      </p:sp>
      <p:sp>
        <p:nvSpPr>
          <p:cNvPr id="19478" name="Line 37"/>
          <p:cNvSpPr>
            <a:spLocks noChangeShapeType="1"/>
          </p:cNvSpPr>
          <p:nvPr/>
        </p:nvSpPr>
        <p:spPr bwMode="auto">
          <a:xfrm>
            <a:off x="5748338" y="4732723"/>
            <a:ext cx="2719388" cy="952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grpSp>
        <p:nvGrpSpPr>
          <p:cNvPr id="2" name="Group 47"/>
          <p:cNvGrpSpPr>
            <a:grpSpLocks/>
          </p:cNvGrpSpPr>
          <p:nvPr/>
        </p:nvGrpSpPr>
        <p:grpSpPr bwMode="auto">
          <a:xfrm>
            <a:off x="4406902" y="374754"/>
            <a:ext cx="2625725" cy="5501390"/>
            <a:chOff x="2740" y="1019"/>
            <a:chExt cx="3182" cy="1694"/>
          </a:xfrm>
        </p:grpSpPr>
        <p:sp>
          <p:nvSpPr>
            <p:cNvPr id="19485" name="Arc 45"/>
            <p:cNvSpPr>
              <a:spLocks/>
            </p:cNvSpPr>
            <p:nvPr/>
          </p:nvSpPr>
          <p:spPr bwMode="auto">
            <a:xfrm>
              <a:off x="2740" y="1019"/>
              <a:ext cx="1787" cy="1675"/>
            </a:xfrm>
            <a:custGeom>
              <a:avLst/>
              <a:gdLst>
                <a:gd name="T0" fmla="*/ 1 w 21600"/>
                <a:gd name="T1" fmla="*/ 0 h 19474"/>
                <a:gd name="T2" fmla="*/ 1 w 21600"/>
                <a:gd name="T3" fmla="*/ 1 h 19474"/>
                <a:gd name="T4" fmla="*/ 0 w 21600"/>
                <a:gd name="T5" fmla="*/ 1 h 19474"/>
                <a:gd name="T6" fmla="*/ 0 60000 65536"/>
                <a:gd name="T7" fmla="*/ 0 60000 65536"/>
                <a:gd name="T8" fmla="*/ 0 60000 65536"/>
                <a:gd name="T9" fmla="*/ 0 w 21600"/>
                <a:gd name="T10" fmla="*/ 0 h 19474"/>
                <a:gd name="T11" fmla="*/ 21600 w 21600"/>
                <a:gd name="T12" fmla="*/ 19474 h 19474"/>
              </a:gdLst>
              <a:ahLst/>
              <a:cxnLst>
                <a:cxn ang="T6">
                  <a:pos x="T0" y="T1"/>
                </a:cxn>
                <a:cxn ang="T7">
                  <a:pos x="T2" y="T3"/>
                </a:cxn>
                <a:cxn ang="T8">
                  <a:pos x="T4" y="T5"/>
                </a:cxn>
              </a:cxnLst>
              <a:rect l="T9" t="T10" r="T11" b="T12"/>
              <a:pathLst>
                <a:path w="21600" h="19474" fill="none" extrusionOk="0">
                  <a:moveTo>
                    <a:pt x="19265" y="-1"/>
                  </a:moveTo>
                  <a:cubicBezTo>
                    <a:pt x="20800" y="3027"/>
                    <a:pt x="21600" y="6373"/>
                    <a:pt x="21600" y="9768"/>
                  </a:cubicBezTo>
                  <a:cubicBezTo>
                    <a:pt x="21600" y="13138"/>
                    <a:pt x="20811" y="16462"/>
                    <a:pt x="19296" y="19473"/>
                  </a:cubicBezTo>
                </a:path>
                <a:path w="21600" h="19474" stroke="0" extrusionOk="0">
                  <a:moveTo>
                    <a:pt x="19265" y="-1"/>
                  </a:moveTo>
                  <a:cubicBezTo>
                    <a:pt x="20800" y="3027"/>
                    <a:pt x="21600" y="6373"/>
                    <a:pt x="21600" y="9768"/>
                  </a:cubicBezTo>
                  <a:cubicBezTo>
                    <a:pt x="21600" y="13138"/>
                    <a:pt x="20811" y="16462"/>
                    <a:pt x="19296" y="19473"/>
                  </a:cubicBezTo>
                  <a:lnTo>
                    <a:pt x="0" y="9768"/>
                  </a:lnTo>
                  <a:close/>
                </a:path>
              </a:pathLst>
            </a:custGeom>
            <a:noFill/>
            <a:ln w="9525">
              <a:solidFill>
                <a:schemeClr val="tx1"/>
              </a:solidFill>
              <a:miter lim="800000"/>
              <a:headEnd/>
              <a:tailEnd/>
            </a:ln>
          </p:spPr>
          <p:txBody>
            <a:bodyPr wrap="none" anchor="ctr"/>
            <a:lstStyle/>
            <a:p>
              <a:endParaRPr lang="en-US"/>
            </a:p>
          </p:txBody>
        </p:sp>
        <p:sp>
          <p:nvSpPr>
            <p:cNvPr id="19486" name="Arc 46"/>
            <p:cNvSpPr>
              <a:spLocks/>
            </p:cNvSpPr>
            <p:nvPr/>
          </p:nvSpPr>
          <p:spPr bwMode="auto">
            <a:xfrm flipH="1">
              <a:off x="4135" y="1032"/>
              <a:ext cx="1787" cy="1681"/>
            </a:xfrm>
            <a:custGeom>
              <a:avLst/>
              <a:gdLst>
                <a:gd name="T0" fmla="*/ 1 w 21600"/>
                <a:gd name="T1" fmla="*/ 0 h 19545"/>
                <a:gd name="T2" fmla="*/ 1 w 21600"/>
                <a:gd name="T3" fmla="*/ 1 h 19545"/>
                <a:gd name="T4" fmla="*/ 0 w 21600"/>
                <a:gd name="T5" fmla="*/ 1 h 19545"/>
                <a:gd name="T6" fmla="*/ 0 60000 65536"/>
                <a:gd name="T7" fmla="*/ 0 60000 65536"/>
                <a:gd name="T8" fmla="*/ 0 60000 65536"/>
                <a:gd name="T9" fmla="*/ 0 w 21600"/>
                <a:gd name="T10" fmla="*/ 0 h 19545"/>
                <a:gd name="T11" fmla="*/ 21600 w 21600"/>
                <a:gd name="T12" fmla="*/ 19545 h 19545"/>
              </a:gdLst>
              <a:ahLst/>
              <a:cxnLst>
                <a:cxn ang="T6">
                  <a:pos x="T0" y="T1"/>
                </a:cxn>
                <a:cxn ang="T7">
                  <a:pos x="T2" y="T3"/>
                </a:cxn>
                <a:cxn ang="T8">
                  <a:pos x="T4" y="T5"/>
                </a:cxn>
              </a:cxnLst>
              <a:rect l="T9" t="T10" r="T11" b="T12"/>
              <a:pathLst>
                <a:path w="21600" h="19545" fill="none" extrusionOk="0">
                  <a:moveTo>
                    <a:pt x="19265" y="-1"/>
                  </a:moveTo>
                  <a:cubicBezTo>
                    <a:pt x="20800" y="3027"/>
                    <a:pt x="21600" y="6373"/>
                    <a:pt x="21600" y="9768"/>
                  </a:cubicBezTo>
                  <a:cubicBezTo>
                    <a:pt x="21600" y="13165"/>
                    <a:pt x="20798" y="16515"/>
                    <a:pt x="19260" y="19545"/>
                  </a:cubicBezTo>
                </a:path>
                <a:path w="21600" h="19545" stroke="0" extrusionOk="0">
                  <a:moveTo>
                    <a:pt x="19265" y="-1"/>
                  </a:moveTo>
                  <a:cubicBezTo>
                    <a:pt x="20800" y="3027"/>
                    <a:pt x="21600" y="6373"/>
                    <a:pt x="21600" y="9768"/>
                  </a:cubicBezTo>
                  <a:cubicBezTo>
                    <a:pt x="21600" y="13165"/>
                    <a:pt x="20798" y="16515"/>
                    <a:pt x="19260" y="19545"/>
                  </a:cubicBezTo>
                  <a:lnTo>
                    <a:pt x="0" y="9768"/>
                  </a:lnTo>
                  <a:close/>
                </a:path>
              </a:pathLst>
            </a:custGeom>
            <a:noFill/>
            <a:ln w="9525">
              <a:solidFill>
                <a:schemeClr val="tx1"/>
              </a:solidFill>
              <a:miter lim="800000"/>
              <a:headEnd/>
              <a:tailEnd/>
            </a:ln>
          </p:spPr>
          <p:txBody>
            <a:bodyPr wrap="none" anchor="ctr"/>
            <a:lstStyle/>
            <a:p>
              <a:endParaRPr lang="en-US"/>
            </a:p>
          </p:txBody>
        </p:sp>
      </p:grpSp>
      <p:sp>
        <p:nvSpPr>
          <p:cNvPr id="19483" name="Line 48"/>
          <p:cNvSpPr>
            <a:spLocks noChangeShapeType="1"/>
          </p:cNvSpPr>
          <p:nvPr/>
        </p:nvSpPr>
        <p:spPr bwMode="auto">
          <a:xfrm>
            <a:off x="5746751" y="4623184"/>
            <a:ext cx="0" cy="228600"/>
          </a:xfrm>
          <a:prstGeom prst="line">
            <a:avLst/>
          </a:prstGeom>
          <a:noFill/>
          <a:ln w="9525">
            <a:solidFill>
              <a:schemeClr val="tx1"/>
            </a:solidFill>
            <a:miter lim="800000"/>
            <a:headEnd/>
            <a:tailEnd/>
          </a:ln>
        </p:spPr>
        <p:txBody>
          <a:bodyPr wrap="none" anchor="ctr"/>
          <a:lstStyle/>
          <a:p>
            <a:endParaRPr lang="en-US"/>
          </a:p>
        </p:txBody>
      </p:sp>
      <p:sp>
        <p:nvSpPr>
          <p:cNvPr id="31" name="Text Box 34"/>
          <p:cNvSpPr txBox="1">
            <a:spLocks noChangeArrowheads="1"/>
          </p:cNvSpPr>
          <p:nvPr/>
        </p:nvSpPr>
        <p:spPr bwMode="auto">
          <a:xfrm>
            <a:off x="6815246" y="4525853"/>
            <a:ext cx="346570"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
        <p:nvSpPr>
          <p:cNvPr id="34" name="Oval 10"/>
          <p:cNvSpPr>
            <a:spLocks noChangeArrowheads="1"/>
          </p:cNvSpPr>
          <p:nvPr/>
        </p:nvSpPr>
        <p:spPr bwMode="auto">
          <a:xfrm>
            <a:off x="3155432" y="3199178"/>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35" name="Line 17"/>
          <p:cNvSpPr>
            <a:spLocks noChangeShapeType="1"/>
          </p:cNvSpPr>
          <p:nvPr/>
        </p:nvSpPr>
        <p:spPr bwMode="auto">
          <a:xfrm flipV="1">
            <a:off x="3187910" y="2593298"/>
            <a:ext cx="2563317" cy="644577"/>
          </a:xfrm>
          <a:prstGeom prst="line">
            <a:avLst/>
          </a:prstGeom>
          <a:noFill/>
          <a:ln w="9525">
            <a:solidFill>
              <a:srgbClr val="00B0F0"/>
            </a:solidFill>
            <a:miter lim="800000"/>
            <a:headEnd/>
            <a:tailEnd type="triangle" w="med" len="med"/>
          </a:ln>
        </p:spPr>
        <p:txBody>
          <a:bodyPr wrap="none" anchor="ctr"/>
          <a:lstStyle/>
          <a:p>
            <a:endParaRPr lang="en-US"/>
          </a:p>
        </p:txBody>
      </p:sp>
      <p:sp>
        <p:nvSpPr>
          <p:cNvPr id="36" name="Line 17"/>
          <p:cNvSpPr>
            <a:spLocks noChangeShapeType="1"/>
          </p:cNvSpPr>
          <p:nvPr/>
        </p:nvSpPr>
        <p:spPr bwMode="auto">
          <a:xfrm flipV="1">
            <a:off x="5702742" y="2548328"/>
            <a:ext cx="3781035" cy="49838"/>
          </a:xfrm>
          <a:prstGeom prst="line">
            <a:avLst/>
          </a:prstGeom>
          <a:noFill/>
          <a:ln w="9525">
            <a:solidFill>
              <a:srgbClr val="00B0F0"/>
            </a:solidFill>
            <a:miter lim="800000"/>
            <a:headEnd/>
            <a:tailEnd type="triangle" w="med" len="med"/>
          </a:ln>
        </p:spPr>
        <p:txBody>
          <a:bodyPr wrap="none" anchor="ctr"/>
          <a:lstStyle/>
          <a:p>
            <a:endParaRPr lang="en-US"/>
          </a:p>
        </p:txBody>
      </p:sp>
      <p:sp>
        <p:nvSpPr>
          <p:cNvPr id="37" name="Line 17"/>
          <p:cNvSpPr>
            <a:spLocks noChangeShapeType="1"/>
          </p:cNvSpPr>
          <p:nvPr/>
        </p:nvSpPr>
        <p:spPr bwMode="auto">
          <a:xfrm flipV="1">
            <a:off x="3142937" y="2458387"/>
            <a:ext cx="6730585" cy="809466"/>
          </a:xfrm>
          <a:prstGeom prst="line">
            <a:avLst/>
          </a:prstGeom>
          <a:noFill/>
          <a:ln w="9525">
            <a:solidFill>
              <a:srgbClr val="00B0F0"/>
            </a:solidFill>
            <a:miter lim="800000"/>
            <a:headEnd/>
            <a:tailEnd type="triangle" w="med" len="med"/>
          </a:ln>
        </p:spPr>
        <p:txBody>
          <a:bodyPr wrap="none" anchor="ctr"/>
          <a:lstStyle/>
          <a:p>
            <a:endParaRPr lang="en-US"/>
          </a:p>
        </p:txBody>
      </p:sp>
      <p:sp>
        <p:nvSpPr>
          <p:cNvPr id="38" name="Oval 10"/>
          <p:cNvSpPr>
            <a:spLocks noChangeArrowheads="1"/>
          </p:cNvSpPr>
          <p:nvPr/>
        </p:nvSpPr>
        <p:spPr bwMode="auto">
          <a:xfrm>
            <a:off x="3170422" y="3561437"/>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39" name="Line 17"/>
          <p:cNvSpPr>
            <a:spLocks noChangeShapeType="1"/>
          </p:cNvSpPr>
          <p:nvPr/>
        </p:nvSpPr>
        <p:spPr bwMode="auto">
          <a:xfrm flipV="1">
            <a:off x="3157929" y="2098623"/>
            <a:ext cx="6086005" cy="1484025"/>
          </a:xfrm>
          <a:prstGeom prst="line">
            <a:avLst/>
          </a:prstGeom>
          <a:noFill/>
          <a:ln w="9525">
            <a:solidFill>
              <a:srgbClr val="00B050"/>
            </a:solidFill>
            <a:miter lim="800000"/>
            <a:headEnd/>
            <a:tailEnd type="triangle" w="med" len="med"/>
          </a:ln>
        </p:spPr>
        <p:txBody>
          <a:bodyPr wrap="none" anchor="ctr"/>
          <a:lstStyle/>
          <a:p>
            <a:endParaRPr lang="en-US"/>
          </a:p>
        </p:txBody>
      </p:sp>
      <p:sp>
        <p:nvSpPr>
          <p:cNvPr id="40" name="Oval 10"/>
          <p:cNvSpPr>
            <a:spLocks noChangeArrowheads="1"/>
          </p:cNvSpPr>
          <p:nvPr/>
        </p:nvSpPr>
        <p:spPr bwMode="auto">
          <a:xfrm>
            <a:off x="4267192" y="2944350"/>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41" name="Line 17"/>
          <p:cNvSpPr>
            <a:spLocks noChangeShapeType="1"/>
          </p:cNvSpPr>
          <p:nvPr/>
        </p:nvSpPr>
        <p:spPr bwMode="auto">
          <a:xfrm flipV="1">
            <a:off x="3187910" y="2113613"/>
            <a:ext cx="2518347" cy="1499012"/>
          </a:xfrm>
          <a:prstGeom prst="line">
            <a:avLst/>
          </a:prstGeom>
          <a:noFill/>
          <a:ln w="9525">
            <a:solidFill>
              <a:srgbClr val="00B050"/>
            </a:solidFill>
            <a:miter lim="800000"/>
            <a:headEnd/>
            <a:tailEnd type="triangle" w="med" len="med"/>
          </a:ln>
        </p:spPr>
        <p:txBody>
          <a:bodyPr wrap="none" anchor="ctr"/>
          <a:lstStyle/>
          <a:p>
            <a:endParaRPr lang="en-US"/>
          </a:p>
        </p:txBody>
      </p:sp>
      <p:sp>
        <p:nvSpPr>
          <p:cNvPr id="42" name="Line 17"/>
          <p:cNvSpPr>
            <a:spLocks noChangeShapeType="1"/>
          </p:cNvSpPr>
          <p:nvPr/>
        </p:nvSpPr>
        <p:spPr bwMode="auto">
          <a:xfrm>
            <a:off x="5736236" y="2130354"/>
            <a:ext cx="3867462" cy="45719"/>
          </a:xfrm>
          <a:prstGeom prst="line">
            <a:avLst/>
          </a:prstGeom>
          <a:noFill/>
          <a:ln w="9525">
            <a:solidFill>
              <a:srgbClr val="00B050"/>
            </a:solidFill>
            <a:miter lim="800000"/>
            <a:headEnd/>
            <a:tailEnd type="triangle" w="med" len="med"/>
          </a:ln>
        </p:spPr>
        <p:txBody>
          <a:bodyPr wrap="none" anchor="ctr"/>
          <a:lstStyle/>
          <a:p>
            <a:endParaRPr lang="en-US"/>
          </a:p>
        </p:txBody>
      </p:sp>
      <p:sp>
        <p:nvSpPr>
          <p:cNvPr id="43" name="Oval 10"/>
          <p:cNvSpPr>
            <a:spLocks noChangeArrowheads="1"/>
          </p:cNvSpPr>
          <p:nvPr/>
        </p:nvSpPr>
        <p:spPr bwMode="auto">
          <a:xfrm>
            <a:off x="3247873" y="3818765"/>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44" name="Line 17"/>
          <p:cNvSpPr>
            <a:spLocks noChangeShapeType="1"/>
          </p:cNvSpPr>
          <p:nvPr/>
        </p:nvSpPr>
        <p:spPr bwMode="auto">
          <a:xfrm flipV="1">
            <a:off x="3277849" y="1798819"/>
            <a:ext cx="2458387" cy="2053650"/>
          </a:xfrm>
          <a:prstGeom prst="line">
            <a:avLst/>
          </a:prstGeom>
          <a:noFill/>
          <a:ln w="9525">
            <a:solidFill>
              <a:srgbClr val="7030A0"/>
            </a:solidFill>
            <a:miter lim="800000"/>
            <a:headEnd/>
            <a:tailEnd type="triangle" w="med" len="med"/>
          </a:ln>
        </p:spPr>
        <p:txBody>
          <a:bodyPr wrap="none" anchor="ctr"/>
          <a:lstStyle/>
          <a:p>
            <a:endParaRPr lang="en-US"/>
          </a:p>
        </p:txBody>
      </p:sp>
      <p:sp>
        <p:nvSpPr>
          <p:cNvPr id="45" name="Line 17"/>
          <p:cNvSpPr>
            <a:spLocks noChangeShapeType="1"/>
          </p:cNvSpPr>
          <p:nvPr/>
        </p:nvSpPr>
        <p:spPr bwMode="auto">
          <a:xfrm>
            <a:off x="5646295" y="1813811"/>
            <a:ext cx="4287186" cy="64958"/>
          </a:xfrm>
          <a:prstGeom prst="line">
            <a:avLst/>
          </a:prstGeom>
          <a:noFill/>
          <a:ln w="9525">
            <a:solidFill>
              <a:srgbClr val="7030A0"/>
            </a:solidFill>
            <a:miter lim="800000"/>
            <a:headEnd/>
            <a:tailEnd type="triangle" w="med" len="med"/>
          </a:ln>
        </p:spPr>
        <p:txBody>
          <a:bodyPr wrap="none" anchor="ctr"/>
          <a:lstStyle/>
          <a:p>
            <a:endParaRPr lang="en-US"/>
          </a:p>
        </p:txBody>
      </p:sp>
      <p:sp>
        <p:nvSpPr>
          <p:cNvPr id="46" name="Line 17"/>
          <p:cNvSpPr>
            <a:spLocks noChangeShapeType="1"/>
          </p:cNvSpPr>
          <p:nvPr/>
        </p:nvSpPr>
        <p:spPr bwMode="auto">
          <a:xfrm flipV="1">
            <a:off x="3262859" y="1633928"/>
            <a:ext cx="6235909" cy="2203552"/>
          </a:xfrm>
          <a:prstGeom prst="line">
            <a:avLst/>
          </a:prstGeom>
          <a:noFill/>
          <a:ln w="9525">
            <a:solidFill>
              <a:srgbClr val="7030A0"/>
            </a:solidFill>
            <a:miter lim="800000"/>
            <a:headEnd/>
            <a:tailEnd type="triangle" w="med" len="med"/>
          </a:ln>
        </p:spPr>
        <p:txBody>
          <a:bodyPr wrap="none" anchor="ctr"/>
          <a:lstStyle/>
          <a:p>
            <a:endParaRPr lang="en-US"/>
          </a:p>
        </p:txBody>
      </p:sp>
      <p:sp>
        <p:nvSpPr>
          <p:cNvPr id="61" name="Oval 15"/>
          <p:cNvSpPr>
            <a:spLocks noChangeArrowheads="1"/>
          </p:cNvSpPr>
          <p:nvPr/>
        </p:nvSpPr>
        <p:spPr bwMode="auto">
          <a:xfrm>
            <a:off x="8983406" y="2128326"/>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62" name="Oval 15"/>
          <p:cNvSpPr>
            <a:spLocks noChangeArrowheads="1"/>
          </p:cNvSpPr>
          <p:nvPr/>
        </p:nvSpPr>
        <p:spPr bwMode="auto">
          <a:xfrm>
            <a:off x="8836006" y="1846016"/>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63" name="Text Box 11"/>
          <p:cNvSpPr txBox="1">
            <a:spLocks noChangeArrowheads="1"/>
          </p:cNvSpPr>
          <p:nvPr/>
        </p:nvSpPr>
        <p:spPr bwMode="auto">
          <a:xfrm>
            <a:off x="2840974" y="3419788"/>
            <a:ext cx="369012" cy="369332"/>
          </a:xfrm>
          <a:prstGeom prst="rect">
            <a:avLst/>
          </a:prstGeom>
          <a:noFill/>
          <a:ln w="9525" algn="ctr">
            <a:noFill/>
            <a:miter lim="800000"/>
            <a:headEnd/>
            <a:tailEnd/>
          </a:ln>
        </p:spPr>
        <p:txBody>
          <a:bodyPr wrap="none">
            <a:spAutoFit/>
          </a:bodyPr>
          <a:lstStyle/>
          <a:p>
            <a:r>
              <a:rPr lang="en-US" dirty="0"/>
              <a:t>S</a:t>
            </a:r>
            <a:r>
              <a:rPr lang="en-US" baseline="-25000" dirty="0"/>
              <a:t>2</a:t>
            </a:r>
          </a:p>
        </p:txBody>
      </p:sp>
      <p:sp>
        <p:nvSpPr>
          <p:cNvPr id="64" name="Text Box 11"/>
          <p:cNvSpPr txBox="1">
            <a:spLocks noChangeArrowheads="1"/>
          </p:cNvSpPr>
          <p:nvPr/>
        </p:nvSpPr>
        <p:spPr bwMode="auto">
          <a:xfrm>
            <a:off x="2870955" y="3794542"/>
            <a:ext cx="369012" cy="369332"/>
          </a:xfrm>
          <a:prstGeom prst="rect">
            <a:avLst/>
          </a:prstGeom>
          <a:noFill/>
          <a:ln w="9525" algn="ctr">
            <a:noFill/>
            <a:miter lim="800000"/>
            <a:headEnd/>
            <a:tailEnd/>
          </a:ln>
        </p:spPr>
        <p:txBody>
          <a:bodyPr wrap="none">
            <a:spAutoFit/>
          </a:bodyPr>
          <a:lstStyle/>
          <a:p>
            <a:r>
              <a:rPr lang="en-US" dirty="0"/>
              <a:t>S</a:t>
            </a:r>
            <a:r>
              <a:rPr lang="en-US" baseline="-25000" dirty="0"/>
              <a:t>3</a:t>
            </a:r>
          </a:p>
        </p:txBody>
      </p:sp>
      <p:sp>
        <p:nvSpPr>
          <p:cNvPr id="65" name="Text Box 11"/>
          <p:cNvSpPr txBox="1">
            <a:spLocks noChangeArrowheads="1"/>
          </p:cNvSpPr>
          <p:nvPr/>
        </p:nvSpPr>
        <p:spPr bwMode="auto">
          <a:xfrm>
            <a:off x="9151833" y="2550359"/>
            <a:ext cx="381836" cy="369332"/>
          </a:xfrm>
          <a:prstGeom prst="rect">
            <a:avLst/>
          </a:prstGeom>
          <a:noFill/>
          <a:ln w="9525" algn="ctr">
            <a:noFill/>
            <a:miter lim="800000"/>
            <a:headEnd/>
            <a:tailEnd/>
          </a:ln>
        </p:spPr>
        <p:txBody>
          <a:bodyPr wrap="none">
            <a:spAutoFit/>
          </a:bodyPr>
          <a:lstStyle/>
          <a:p>
            <a:r>
              <a:rPr lang="en-US" dirty="0"/>
              <a:t>P</a:t>
            </a:r>
            <a:r>
              <a:rPr lang="en-US" baseline="-25000" dirty="0"/>
              <a:t>1</a:t>
            </a:r>
          </a:p>
        </p:txBody>
      </p:sp>
      <p:sp>
        <p:nvSpPr>
          <p:cNvPr id="66" name="Text Box 11"/>
          <p:cNvSpPr txBox="1">
            <a:spLocks noChangeArrowheads="1"/>
          </p:cNvSpPr>
          <p:nvPr/>
        </p:nvSpPr>
        <p:spPr bwMode="auto">
          <a:xfrm>
            <a:off x="9019420" y="2133133"/>
            <a:ext cx="381836" cy="369332"/>
          </a:xfrm>
          <a:prstGeom prst="rect">
            <a:avLst/>
          </a:prstGeom>
          <a:noFill/>
          <a:ln w="9525" algn="ctr">
            <a:noFill/>
            <a:miter lim="800000"/>
            <a:headEnd/>
            <a:tailEnd/>
          </a:ln>
        </p:spPr>
        <p:txBody>
          <a:bodyPr wrap="none">
            <a:spAutoFit/>
          </a:bodyPr>
          <a:lstStyle/>
          <a:p>
            <a:r>
              <a:rPr lang="en-US" dirty="0"/>
              <a:t>P</a:t>
            </a:r>
            <a:r>
              <a:rPr lang="en-US" baseline="-25000" dirty="0"/>
              <a:t>2</a:t>
            </a:r>
          </a:p>
        </p:txBody>
      </p:sp>
      <p:sp>
        <p:nvSpPr>
          <p:cNvPr id="67" name="Text Box 11"/>
          <p:cNvSpPr txBox="1">
            <a:spLocks noChangeArrowheads="1"/>
          </p:cNvSpPr>
          <p:nvPr/>
        </p:nvSpPr>
        <p:spPr bwMode="auto">
          <a:xfrm>
            <a:off x="8899499" y="1773369"/>
            <a:ext cx="381836" cy="369332"/>
          </a:xfrm>
          <a:prstGeom prst="rect">
            <a:avLst/>
          </a:prstGeom>
          <a:noFill/>
          <a:ln w="9525" algn="ctr">
            <a:noFill/>
            <a:miter lim="800000"/>
            <a:headEnd/>
            <a:tailEnd/>
          </a:ln>
        </p:spPr>
        <p:txBody>
          <a:bodyPr wrap="none">
            <a:spAutoFit/>
          </a:bodyPr>
          <a:lstStyle/>
          <a:p>
            <a:r>
              <a:rPr lang="en-US" dirty="0"/>
              <a:t>P</a:t>
            </a:r>
            <a:r>
              <a:rPr lang="en-US" baseline="-25000" dirty="0"/>
              <a:t>3</a:t>
            </a:r>
          </a:p>
        </p:txBody>
      </p:sp>
    </p:spTree>
    <p:extLst>
      <p:ext uri="{BB962C8B-B14F-4D97-AF65-F5344CB8AC3E}">
        <p14:creationId xmlns:p14="http://schemas.microsoft.com/office/powerpoint/2010/main" val="1801190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5363" name="Rectangle 3"/>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 name="Object 2"/>
          <p:cNvGraphicFramePr>
            <a:graphicFrameLocks noChangeAspect="1"/>
          </p:cNvGraphicFramePr>
          <p:nvPr/>
        </p:nvGraphicFramePr>
        <p:xfrm>
          <a:off x="1498444" y="1325880"/>
          <a:ext cx="9169556" cy="3947160"/>
        </p:xfrm>
        <a:graphic>
          <a:graphicData uri="http://schemas.openxmlformats.org/presentationml/2006/ole">
            <mc:AlternateContent xmlns:mc="http://schemas.openxmlformats.org/markup-compatibility/2006">
              <mc:Choice xmlns:v="urn:schemas-microsoft-com:vml" Requires="v">
                <p:oleObj name="Equation" r:id="rId2" imgW="4318000" imgH="1854200" progId="Equation.3">
                  <p:embed/>
                </p:oleObj>
              </mc:Choice>
              <mc:Fallback>
                <p:oleObj name="Equation" r:id="rId2" imgW="4318000" imgH="1854200" progId="Equation.3">
                  <p:embed/>
                  <p:pic>
                    <p:nvPicPr>
                      <p:cNvPr id="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444" y="1325880"/>
                        <a:ext cx="9169556" cy="3947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0115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a:noFill/>
        </p:spPr>
        <p:txBody>
          <a:bodyPr/>
          <a:lstStyle/>
          <a:p>
            <a:fld id="{F737D248-6E5F-4FBE-A133-A3DD9DE0A1C4}" type="slidenum">
              <a:rPr lang="en-US" smtClean="0"/>
              <a:pPr/>
              <a:t>44</a:t>
            </a:fld>
            <a:endParaRPr lang="en-US"/>
          </a:p>
        </p:txBody>
      </p:sp>
      <p:sp>
        <p:nvSpPr>
          <p:cNvPr id="181251" name="Text Box 2"/>
          <p:cNvSpPr txBox="1">
            <a:spLocks noChangeArrowheads="1"/>
          </p:cNvSpPr>
          <p:nvPr/>
        </p:nvSpPr>
        <p:spPr bwMode="auto">
          <a:xfrm>
            <a:off x="2318479" y="299804"/>
            <a:ext cx="7587521" cy="447910"/>
          </a:xfrm>
          <a:prstGeom prst="rect">
            <a:avLst/>
          </a:prstGeom>
          <a:noFill/>
          <a:ln w="9525" algn="ctr">
            <a:noFill/>
            <a:miter lim="800000"/>
            <a:headEnd/>
            <a:tailEnd/>
          </a:ln>
        </p:spPr>
        <p:txBody>
          <a:bodyPr anchor="ctr"/>
          <a:lstStyle/>
          <a:p>
            <a:pPr algn="ctr"/>
            <a:r>
              <a:rPr lang="en-US" sz="3600" dirty="0"/>
              <a:t>Question 223.16.2</a:t>
            </a:r>
          </a:p>
        </p:txBody>
      </p:sp>
      <p:sp>
        <p:nvSpPr>
          <p:cNvPr id="181252" name="Text Box 3"/>
          <p:cNvSpPr txBox="1">
            <a:spLocks noChangeArrowheads="1"/>
          </p:cNvSpPr>
          <p:nvPr/>
        </p:nvSpPr>
        <p:spPr bwMode="auto">
          <a:xfrm>
            <a:off x="2286000" y="1295400"/>
            <a:ext cx="7620000" cy="4801314"/>
          </a:xfrm>
          <a:prstGeom prst="rect">
            <a:avLst/>
          </a:prstGeom>
          <a:noFill/>
          <a:ln w="9525">
            <a:noFill/>
            <a:miter lim="800000"/>
            <a:headEnd/>
            <a:tailEnd/>
          </a:ln>
        </p:spPr>
        <p:txBody>
          <a:bodyPr>
            <a:spAutoFit/>
          </a:bodyPr>
          <a:lstStyle/>
          <a:p>
            <a:pPr marL="342900" indent="-342900">
              <a:spcBef>
                <a:spcPct val="50000"/>
              </a:spcBef>
            </a:pPr>
            <a:r>
              <a:rPr lang="en-US" sz="3600" dirty="0">
                <a:solidFill>
                  <a:srgbClr val="000000"/>
                </a:solidFill>
                <a:latin typeface="Times New Roman" pitchFamily="18" charset="0"/>
                <a:cs typeface="Times New Roman" pitchFamily="18" charset="0"/>
              </a:rPr>
              <a:t>If the image is on the same side of the air-glass interface as the object, we call this a virtual image. What would be the sign of the image distance, s’?</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Positive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Negative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Neutral</a:t>
            </a:r>
          </a:p>
        </p:txBody>
      </p:sp>
    </p:spTree>
    <p:extLst>
      <p:ext uri="{BB962C8B-B14F-4D97-AF65-F5344CB8AC3E}">
        <p14:creationId xmlns:p14="http://schemas.microsoft.com/office/powerpoint/2010/main" val="26653997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a:noFill/>
        </p:spPr>
        <p:txBody>
          <a:bodyPr/>
          <a:lstStyle/>
          <a:p>
            <a:fld id="{F737D248-6E5F-4FBE-A133-A3DD9DE0A1C4}" type="slidenum">
              <a:rPr lang="en-US" smtClean="0"/>
              <a:pPr/>
              <a:t>45</a:t>
            </a:fld>
            <a:endParaRPr lang="en-US"/>
          </a:p>
        </p:txBody>
      </p:sp>
      <p:sp>
        <p:nvSpPr>
          <p:cNvPr id="181251" name="Text Box 2"/>
          <p:cNvSpPr txBox="1">
            <a:spLocks noChangeArrowheads="1"/>
          </p:cNvSpPr>
          <p:nvPr/>
        </p:nvSpPr>
        <p:spPr bwMode="auto">
          <a:xfrm>
            <a:off x="2318479" y="299804"/>
            <a:ext cx="7587521" cy="447910"/>
          </a:xfrm>
          <a:prstGeom prst="rect">
            <a:avLst/>
          </a:prstGeom>
          <a:noFill/>
          <a:ln w="9525" algn="ctr">
            <a:noFill/>
            <a:miter lim="800000"/>
            <a:headEnd/>
            <a:tailEnd/>
          </a:ln>
        </p:spPr>
        <p:txBody>
          <a:bodyPr anchor="ctr"/>
          <a:lstStyle/>
          <a:p>
            <a:pPr algn="ctr"/>
            <a:r>
              <a:rPr lang="en-US" sz="3600" dirty="0"/>
              <a:t>Question 223.16.3</a:t>
            </a:r>
          </a:p>
        </p:txBody>
      </p:sp>
      <p:sp>
        <p:nvSpPr>
          <p:cNvPr id="181252" name="Text Box 3"/>
          <p:cNvSpPr txBox="1">
            <a:spLocks noChangeArrowheads="1"/>
          </p:cNvSpPr>
          <p:nvPr/>
        </p:nvSpPr>
        <p:spPr bwMode="auto">
          <a:xfrm>
            <a:off x="2286000" y="1295401"/>
            <a:ext cx="7620000" cy="3693319"/>
          </a:xfrm>
          <a:prstGeom prst="rect">
            <a:avLst/>
          </a:prstGeom>
          <a:noFill/>
          <a:ln w="9525">
            <a:noFill/>
            <a:miter lim="800000"/>
            <a:headEnd/>
            <a:tailEnd/>
          </a:ln>
        </p:spPr>
        <p:txBody>
          <a:bodyPr>
            <a:spAutoFit/>
          </a:bodyPr>
          <a:lstStyle/>
          <a:p>
            <a:pPr marL="342900" indent="-342900">
              <a:spcBef>
                <a:spcPct val="50000"/>
              </a:spcBef>
            </a:pPr>
            <a:r>
              <a:rPr lang="en-US" sz="3600" dirty="0">
                <a:solidFill>
                  <a:srgbClr val="000000"/>
                </a:solidFill>
                <a:latin typeface="Times New Roman" pitchFamily="18" charset="0"/>
                <a:cs typeface="Times New Roman" pitchFamily="18" charset="0"/>
              </a:rPr>
              <a:t>If the image inverted, what is the sign of the image height?</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Positive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Negative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Neutral</a:t>
            </a:r>
          </a:p>
        </p:txBody>
      </p:sp>
    </p:spTree>
    <p:extLst>
      <p:ext uri="{BB962C8B-B14F-4D97-AF65-F5344CB8AC3E}">
        <p14:creationId xmlns:p14="http://schemas.microsoft.com/office/powerpoint/2010/main" val="1732113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3"/>
          <p:cNvSpPr>
            <a:spLocks noGrp="1"/>
          </p:cNvSpPr>
          <p:nvPr>
            <p:ph type="sldNum" sz="quarter" idx="12"/>
          </p:nvPr>
        </p:nvSpPr>
        <p:spPr>
          <a:noFill/>
        </p:spPr>
        <p:txBody>
          <a:bodyPr/>
          <a:lstStyle/>
          <a:p>
            <a:fld id="{F737D248-6E5F-4FBE-A133-A3DD9DE0A1C4}" type="slidenum">
              <a:rPr lang="en-US" smtClean="0"/>
              <a:pPr/>
              <a:t>46</a:t>
            </a:fld>
            <a:endParaRPr lang="en-US"/>
          </a:p>
        </p:txBody>
      </p:sp>
      <p:sp>
        <p:nvSpPr>
          <p:cNvPr id="181251" name="Text Box 2"/>
          <p:cNvSpPr txBox="1">
            <a:spLocks noChangeArrowheads="1"/>
          </p:cNvSpPr>
          <p:nvPr/>
        </p:nvSpPr>
        <p:spPr bwMode="auto">
          <a:xfrm>
            <a:off x="2318479" y="299804"/>
            <a:ext cx="7587521" cy="447910"/>
          </a:xfrm>
          <a:prstGeom prst="rect">
            <a:avLst/>
          </a:prstGeom>
          <a:noFill/>
          <a:ln w="9525" algn="ctr">
            <a:noFill/>
            <a:miter lim="800000"/>
            <a:headEnd/>
            <a:tailEnd/>
          </a:ln>
        </p:spPr>
        <p:txBody>
          <a:bodyPr anchor="ctr"/>
          <a:lstStyle/>
          <a:p>
            <a:pPr algn="ctr"/>
            <a:r>
              <a:rPr lang="en-US" sz="3600" dirty="0"/>
              <a:t>Question 223.16.4</a:t>
            </a:r>
          </a:p>
        </p:txBody>
      </p:sp>
      <p:sp>
        <p:nvSpPr>
          <p:cNvPr id="181252" name="Text Box 3"/>
          <p:cNvSpPr txBox="1">
            <a:spLocks noChangeArrowheads="1"/>
          </p:cNvSpPr>
          <p:nvPr/>
        </p:nvSpPr>
        <p:spPr bwMode="auto">
          <a:xfrm>
            <a:off x="2286000" y="1295401"/>
            <a:ext cx="7620000" cy="3693319"/>
          </a:xfrm>
          <a:prstGeom prst="rect">
            <a:avLst/>
          </a:prstGeom>
          <a:noFill/>
          <a:ln w="9525">
            <a:noFill/>
            <a:miter lim="800000"/>
            <a:headEnd/>
            <a:tailEnd/>
          </a:ln>
        </p:spPr>
        <p:txBody>
          <a:bodyPr>
            <a:spAutoFit/>
          </a:bodyPr>
          <a:lstStyle/>
          <a:p>
            <a:pPr marL="342900" indent="-342900">
              <a:spcBef>
                <a:spcPct val="50000"/>
              </a:spcBef>
            </a:pPr>
            <a:r>
              <a:rPr lang="en-US" sz="3600" dirty="0">
                <a:solidFill>
                  <a:srgbClr val="000000"/>
                </a:solidFill>
                <a:latin typeface="Times New Roman" pitchFamily="18" charset="0"/>
                <a:cs typeface="Times New Roman" pitchFamily="18" charset="0"/>
              </a:rPr>
              <a:t>If the image is inverted, what is the sign of the magnification?</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Positive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Negative</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Neutral</a:t>
            </a:r>
          </a:p>
        </p:txBody>
      </p:sp>
    </p:spTree>
    <p:extLst>
      <p:ext uri="{BB962C8B-B14F-4D97-AF65-F5344CB8AC3E}">
        <p14:creationId xmlns:p14="http://schemas.microsoft.com/office/powerpoint/2010/main" val="2063737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47</a:t>
            </a:fld>
            <a:endParaRPr lang="en-US"/>
          </a:p>
        </p:txBody>
      </p:sp>
      <p:sp>
        <p:nvSpPr>
          <p:cNvPr id="3" name="Text Box 2"/>
          <p:cNvSpPr txBox="1">
            <a:spLocks noChangeArrowheads="1"/>
          </p:cNvSpPr>
          <p:nvPr/>
        </p:nvSpPr>
        <p:spPr bwMode="auto">
          <a:xfrm>
            <a:off x="2318479" y="299804"/>
            <a:ext cx="7587521" cy="447910"/>
          </a:xfrm>
          <a:prstGeom prst="rect">
            <a:avLst/>
          </a:prstGeom>
          <a:noFill/>
          <a:ln w="9525" algn="ctr">
            <a:noFill/>
            <a:miter lim="800000"/>
            <a:headEnd/>
            <a:tailEnd/>
          </a:ln>
        </p:spPr>
        <p:txBody>
          <a:bodyPr anchor="ctr"/>
          <a:lstStyle/>
          <a:p>
            <a:pPr algn="ctr"/>
            <a:r>
              <a:rPr lang="en-US" sz="3600" dirty="0"/>
              <a:t>Question 223.16.5</a:t>
            </a:r>
          </a:p>
        </p:txBody>
      </p:sp>
      <p:sp>
        <p:nvSpPr>
          <p:cNvPr id="4" name="Text Box 3"/>
          <p:cNvSpPr txBox="1">
            <a:spLocks noChangeArrowheads="1"/>
          </p:cNvSpPr>
          <p:nvPr/>
        </p:nvSpPr>
        <p:spPr bwMode="auto">
          <a:xfrm>
            <a:off x="2286000" y="1295400"/>
            <a:ext cx="7620000" cy="4801314"/>
          </a:xfrm>
          <a:prstGeom prst="rect">
            <a:avLst/>
          </a:prstGeom>
          <a:noFill/>
          <a:ln w="9525">
            <a:noFill/>
            <a:miter lim="800000"/>
            <a:headEnd/>
            <a:tailEnd/>
          </a:ln>
        </p:spPr>
        <p:txBody>
          <a:bodyPr>
            <a:spAutoFit/>
          </a:bodyPr>
          <a:lstStyle/>
          <a:p>
            <a:pPr marL="342900" indent="-342900">
              <a:spcBef>
                <a:spcPct val="50000"/>
              </a:spcBef>
            </a:pPr>
            <a:r>
              <a:rPr lang="en-US" sz="3600" dirty="0">
                <a:solidFill>
                  <a:srgbClr val="000000"/>
                </a:solidFill>
                <a:latin typeface="Times New Roman" pitchFamily="18" charset="0"/>
                <a:cs typeface="Times New Roman" pitchFamily="18" charset="0"/>
              </a:rPr>
              <a:t>What would</a:t>
            </a:r>
          </a:p>
          <a:p>
            <a:pPr marL="342900" indent="-342900">
              <a:spcBef>
                <a:spcPct val="50000"/>
              </a:spcBef>
            </a:pPr>
            <a:r>
              <a:rPr lang="en-US" sz="3600" dirty="0">
                <a:solidFill>
                  <a:srgbClr val="000000"/>
                </a:solidFill>
                <a:latin typeface="Times New Roman" pitchFamily="18" charset="0"/>
                <a:cs typeface="Times New Roman" pitchFamily="18" charset="0"/>
              </a:rPr>
              <a:t>Be for </a:t>
            </a:r>
            <a:r>
              <a:rPr lang="en-US" sz="3600">
                <a:solidFill>
                  <a:srgbClr val="000000"/>
                </a:solidFill>
                <a:latin typeface="Times New Roman" pitchFamily="18" charset="0"/>
                <a:cs typeface="Times New Roman" pitchFamily="18" charset="0"/>
              </a:rPr>
              <a:t>a thin lens? </a:t>
            </a:r>
            <a:endParaRPr lang="en-US" sz="3600" dirty="0">
              <a:solidFill>
                <a:srgbClr val="000000"/>
              </a:solidFill>
              <a:latin typeface="Times New Roman" pitchFamily="18" charset="0"/>
              <a:cs typeface="Times New Roman" pitchFamily="18" charset="0"/>
            </a:endParaRP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The radius ratio</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The lens thickness</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The lens width</a:t>
            </a:r>
          </a:p>
          <a:p>
            <a:pPr marL="742950" indent="-742950">
              <a:spcBef>
                <a:spcPct val="50000"/>
              </a:spcBef>
              <a:buAutoNum type="alphaLcParenR"/>
            </a:pPr>
            <a:r>
              <a:rPr lang="en-US" sz="3600" dirty="0">
                <a:solidFill>
                  <a:srgbClr val="000000"/>
                </a:solidFill>
                <a:latin typeface="Times New Roman" pitchFamily="18" charset="0"/>
                <a:cs typeface="Times New Roman" pitchFamily="18" charset="0"/>
              </a:rPr>
              <a:t>The focal length</a:t>
            </a:r>
          </a:p>
        </p:txBody>
      </p:sp>
      <p:graphicFrame>
        <p:nvGraphicFramePr>
          <p:cNvPr id="5" name="Object 4"/>
          <p:cNvGraphicFramePr>
            <a:graphicFrameLocks noChangeAspect="1"/>
          </p:cNvGraphicFramePr>
          <p:nvPr/>
        </p:nvGraphicFramePr>
        <p:xfrm>
          <a:off x="5924551" y="1284289"/>
          <a:ext cx="2481263" cy="822325"/>
        </p:xfrm>
        <a:graphic>
          <a:graphicData uri="http://schemas.openxmlformats.org/presentationml/2006/ole">
            <mc:AlternateContent xmlns:mc="http://schemas.openxmlformats.org/markup-compatibility/2006">
              <mc:Choice xmlns:v="urn:schemas-microsoft-com:vml" Requires="v">
                <p:oleObj name="Equation" r:id="rId2" imgW="939600" imgH="431640" progId="Equation.3">
                  <p:embed/>
                </p:oleObj>
              </mc:Choice>
              <mc:Fallback>
                <p:oleObj name="Equation" r:id="rId2" imgW="939600" imgH="431640" progId="Equation.3">
                  <p:embed/>
                  <p:pic>
                    <p:nvPicPr>
                      <p:cNvPr id="5" name="Object 4"/>
                      <p:cNvPicPr>
                        <a:picLocks noChangeAspect="1" noChangeArrowheads="1"/>
                      </p:cNvPicPr>
                      <p:nvPr/>
                    </p:nvPicPr>
                    <p:blipFill>
                      <a:blip r:embed="rId3"/>
                      <a:srcRect/>
                      <a:stretch>
                        <a:fillRect/>
                      </a:stretch>
                    </p:blipFill>
                    <p:spPr bwMode="auto">
                      <a:xfrm>
                        <a:off x="5924551" y="1284289"/>
                        <a:ext cx="2481263"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98433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48</a:t>
            </a:fld>
            <a:endParaRPr lang="en-US"/>
          </a:p>
        </p:txBody>
      </p:sp>
      <p:sp>
        <p:nvSpPr>
          <p:cNvPr id="3" name="Text Box 2"/>
          <p:cNvSpPr txBox="1">
            <a:spLocks noChangeArrowheads="1"/>
          </p:cNvSpPr>
          <p:nvPr/>
        </p:nvSpPr>
        <p:spPr bwMode="auto">
          <a:xfrm>
            <a:off x="2318479" y="299804"/>
            <a:ext cx="7587521" cy="447910"/>
          </a:xfrm>
          <a:prstGeom prst="rect">
            <a:avLst/>
          </a:prstGeom>
          <a:noFill/>
          <a:ln w="9525" algn="ctr">
            <a:noFill/>
            <a:miter lim="800000"/>
            <a:headEnd/>
            <a:tailEnd/>
          </a:ln>
        </p:spPr>
        <p:txBody>
          <a:bodyPr anchor="ctr"/>
          <a:lstStyle/>
          <a:p>
            <a:pPr algn="ctr"/>
            <a:r>
              <a:rPr lang="en-US" sz="3600" dirty="0"/>
              <a:t>Question 223.16.6</a:t>
            </a:r>
          </a:p>
        </p:txBody>
      </p:sp>
      <p:sp>
        <p:nvSpPr>
          <p:cNvPr id="4" name="Text Box 3"/>
          <p:cNvSpPr txBox="1">
            <a:spLocks noChangeArrowheads="1"/>
          </p:cNvSpPr>
          <p:nvPr/>
        </p:nvSpPr>
        <p:spPr bwMode="auto">
          <a:xfrm>
            <a:off x="1928735" y="950626"/>
            <a:ext cx="8364511" cy="5909310"/>
          </a:xfrm>
          <a:prstGeom prst="rect">
            <a:avLst/>
          </a:prstGeom>
          <a:noFill/>
          <a:ln w="9525">
            <a:noFill/>
            <a:miter lim="800000"/>
            <a:headEnd/>
            <a:tailEnd/>
          </a:ln>
        </p:spPr>
        <p:txBody>
          <a:bodyPr wrap="square">
            <a:spAutoFit/>
          </a:bodyPr>
          <a:lstStyle/>
          <a:p>
            <a:pPr marL="342900" indent="-342900">
              <a:spcBef>
                <a:spcPct val="50000"/>
              </a:spcBef>
            </a:pPr>
            <a:r>
              <a:rPr lang="en-US" sz="2800" dirty="0">
                <a:solidFill>
                  <a:srgbClr val="000000"/>
                </a:solidFill>
                <a:latin typeface="Times New Roman" pitchFamily="18" charset="0"/>
                <a:cs typeface="Times New Roman" pitchFamily="18" charset="0"/>
              </a:rPr>
              <a:t>The professor tells us that we will find the thin lens formula by making the image of a dot of light. This is OK because…</a:t>
            </a:r>
          </a:p>
          <a:p>
            <a:pPr marL="742950" indent="-742950">
              <a:spcBef>
                <a:spcPct val="50000"/>
              </a:spcBef>
              <a:buAutoNum type="alphaLcParenR"/>
            </a:pPr>
            <a:r>
              <a:rPr lang="en-US" sz="2800" dirty="0">
                <a:solidFill>
                  <a:srgbClr val="000000"/>
                </a:solidFill>
                <a:latin typeface="Times New Roman" pitchFamily="18" charset="0"/>
                <a:cs typeface="Times New Roman" pitchFamily="18" charset="0"/>
              </a:rPr>
              <a:t>No one takes pictures of anything but dot’s of light</a:t>
            </a:r>
          </a:p>
          <a:p>
            <a:pPr marL="742950" indent="-742950">
              <a:spcBef>
                <a:spcPct val="50000"/>
              </a:spcBef>
              <a:buAutoNum type="alphaLcParenR"/>
            </a:pPr>
            <a:r>
              <a:rPr lang="en-US" sz="2800" dirty="0">
                <a:solidFill>
                  <a:srgbClr val="000000"/>
                </a:solidFill>
                <a:latin typeface="Times New Roman" pitchFamily="18" charset="0"/>
                <a:cs typeface="Times New Roman" pitchFamily="18" charset="0"/>
              </a:rPr>
              <a:t>He is lazy and does not want to do anything bigger than a dot</a:t>
            </a:r>
          </a:p>
          <a:p>
            <a:pPr marL="742950" indent="-742950">
              <a:spcBef>
                <a:spcPct val="50000"/>
              </a:spcBef>
              <a:buAutoNum type="alphaLcParenR"/>
            </a:pPr>
            <a:r>
              <a:rPr lang="en-US" sz="2800" dirty="0">
                <a:solidFill>
                  <a:srgbClr val="000000"/>
                </a:solidFill>
                <a:latin typeface="Times New Roman" pitchFamily="18" charset="0"/>
                <a:cs typeface="Times New Roman" pitchFamily="18" charset="0"/>
              </a:rPr>
              <a:t>A dot of light images into a complete picture, like the Mona Lisa</a:t>
            </a:r>
          </a:p>
          <a:p>
            <a:pPr marL="742950" indent="-742950">
              <a:spcBef>
                <a:spcPct val="50000"/>
              </a:spcBef>
              <a:buAutoNum type="alphaLcParenR"/>
            </a:pPr>
            <a:r>
              <a:rPr lang="en-US" sz="2800" dirty="0">
                <a:solidFill>
                  <a:srgbClr val="000000"/>
                </a:solidFill>
                <a:latin typeface="Times New Roman" pitchFamily="18" charset="0"/>
                <a:cs typeface="Times New Roman" pitchFamily="18" charset="0"/>
              </a:rPr>
              <a:t>We can think about any extended body as consisting of emitting or reflecting dots.</a:t>
            </a:r>
          </a:p>
          <a:p>
            <a:pPr marL="742950" indent="-742950">
              <a:spcBef>
                <a:spcPct val="50000"/>
              </a:spcBef>
              <a:buAutoNum type="alphaLcParenR"/>
            </a:pPr>
            <a:endParaRPr lang="en-US" sz="28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355140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a:t>Derivation of the Lens Equ.</a:t>
            </a:r>
          </a:p>
        </p:txBody>
      </p:sp>
      <p:sp>
        <p:nvSpPr>
          <p:cNvPr id="19461" name="Freeform 51"/>
          <p:cNvSpPr>
            <a:spLocks/>
          </p:cNvSpPr>
          <p:nvPr/>
        </p:nvSpPr>
        <p:spPr bwMode="auto">
          <a:xfrm>
            <a:off x="5553076" y="2119314"/>
            <a:ext cx="323850" cy="1671638"/>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5">
              <a:lumMod val="40000"/>
              <a:lumOff val="60000"/>
            </a:schemeClr>
          </a:solidFill>
          <a:ln w="9525">
            <a:solidFill>
              <a:schemeClr val="tx1"/>
            </a:solidFill>
            <a:miter lim="800000"/>
            <a:headEnd/>
            <a:tailEnd/>
          </a:ln>
        </p:spPr>
        <p:txBody>
          <a:bodyPr wrap="none" anchor="ctr"/>
          <a:lstStyle/>
          <a:p>
            <a:endParaRPr lang="en-US"/>
          </a:p>
        </p:txBody>
      </p:sp>
      <p:sp>
        <p:nvSpPr>
          <p:cNvPr id="19462" name="Line 9"/>
          <p:cNvSpPr>
            <a:spLocks noChangeShapeType="1"/>
          </p:cNvSpPr>
          <p:nvPr/>
        </p:nvSpPr>
        <p:spPr bwMode="auto">
          <a:xfrm>
            <a:off x="2347914" y="2973389"/>
            <a:ext cx="7153275" cy="0"/>
          </a:xfrm>
          <a:prstGeom prst="line">
            <a:avLst/>
          </a:prstGeom>
          <a:noFill/>
          <a:ln w="9525">
            <a:solidFill>
              <a:schemeClr val="tx1"/>
            </a:solidFill>
            <a:miter lim="800000"/>
            <a:headEnd/>
            <a:tailEnd/>
          </a:ln>
        </p:spPr>
        <p:txBody>
          <a:bodyPr wrap="none" anchor="ctr"/>
          <a:lstStyle/>
          <a:p>
            <a:endParaRPr lang="en-US"/>
          </a:p>
        </p:txBody>
      </p:sp>
      <p:sp>
        <p:nvSpPr>
          <p:cNvPr id="19463" name="Oval 10"/>
          <p:cNvSpPr>
            <a:spLocks noChangeArrowheads="1"/>
          </p:cNvSpPr>
          <p:nvPr/>
        </p:nvSpPr>
        <p:spPr bwMode="auto">
          <a:xfrm>
            <a:off x="3124202" y="2954340"/>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4" name="Text Box 11"/>
          <p:cNvSpPr txBox="1">
            <a:spLocks noChangeArrowheads="1"/>
          </p:cNvSpPr>
          <p:nvPr/>
        </p:nvSpPr>
        <p:spPr bwMode="auto">
          <a:xfrm>
            <a:off x="2973389" y="3057527"/>
            <a:ext cx="290513" cy="369888"/>
          </a:xfrm>
          <a:prstGeom prst="rect">
            <a:avLst/>
          </a:prstGeom>
          <a:noFill/>
          <a:ln w="9525" algn="ctr">
            <a:noFill/>
            <a:miter lim="800000"/>
            <a:headEnd/>
            <a:tailEnd/>
          </a:ln>
        </p:spPr>
        <p:txBody>
          <a:bodyPr wrap="none">
            <a:spAutoFit/>
          </a:bodyPr>
          <a:lstStyle/>
          <a:p>
            <a:r>
              <a:rPr lang="en-US" dirty="0"/>
              <a:t>S</a:t>
            </a:r>
          </a:p>
        </p:txBody>
      </p:sp>
      <p:sp>
        <p:nvSpPr>
          <p:cNvPr id="19465" name="Text Box 12"/>
          <p:cNvSpPr txBox="1">
            <a:spLocks noChangeArrowheads="1"/>
          </p:cNvSpPr>
          <p:nvPr/>
        </p:nvSpPr>
        <p:spPr bwMode="auto">
          <a:xfrm>
            <a:off x="8391527" y="3016252"/>
            <a:ext cx="303213" cy="369888"/>
          </a:xfrm>
          <a:prstGeom prst="rect">
            <a:avLst/>
          </a:prstGeom>
          <a:noFill/>
          <a:ln w="9525" algn="ctr">
            <a:noFill/>
            <a:miter lim="800000"/>
            <a:headEnd/>
            <a:tailEnd/>
          </a:ln>
        </p:spPr>
        <p:txBody>
          <a:bodyPr wrap="none">
            <a:spAutoFit/>
          </a:bodyPr>
          <a:lstStyle/>
          <a:p>
            <a:r>
              <a:rPr lang="en-US" dirty="0"/>
              <a:t>P</a:t>
            </a:r>
          </a:p>
        </p:txBody>
      </p:sp>
      <p:sp>
        <p:nvSpPr>
          <p:cNvPr id="19466" name="Line 13"/>
          <p:cNvSpPr>
            <a:spLocks noChangeShapeType="1"/>
          </p:cNvSpPr>
          <p:nvPr/>
        </p:nvSpPr>
        <p:spPr bwMode="auto">
          <a:xfrm>
            <a:off x="3125789" y="2957514"/>
            <a:ext cx="6137275" cy="1588"/>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67" name="Oval 15"/>
          <p:cNvSpPr>
            <a:spLocks noChangeArrowheads="1"/>
          </p:cNvSpPr>
          <p:nvPr/>
        </p:nvSpPr>
        <p:spPr bwMode="auto">
          <a:xfrm>
            <a:off x="8396289" y="2935289"/>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8" name="Line 17"/>
          <p:cNvSpPr>
            <a:spLocks noChangeShapeType="1"/>
          </p:cNvSpPr>
          <p:nvPr/>
        </p:nvSpPr>
        <p:spPr bwMode="auto">
          <a:xfrm flipV="1">
            <a:off x="3119439" y="2366964"/>
            <a:ext cx="2613025" cy="615950"/>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69" name="Line 20"/>
          <p:cNvSpPr>
            <a:spLocks noChangeShapeType="1"/>
          </p:cNvSpPr>
          <p:nvPr/>
        </p:nvSpPr>
        <p:spPr bwMode="auto">
          <a:xfrm>
            <a:off x="5586413" y="2520952"/>
            <a:ext cx="1766888" cy="439738"/>
          </a:xfrm>
          <a:prstGeom prst="line">
            <a:avLst/>
          </a:prstGeom>
          <a:noFill/>
          <a:ln w="9525">
            <a:solidFill>
              <a:schemeClr val="tx1"/>
            </a:solidFill>
            <a:prstDash val="dash"/>
            <a:miter lim="800000"/>
            <a:headEnd type="arrow" w="med" len="med"/>
            <a:tailEnd/>
          </a:ln>
        </p:spPr>
        <p:txBody>
          <a:bodyPr wrap="none" anchor="ctr"/>
          <a:lstStyle/>
          <a:p>
            <a:endParaRPr lang="en-US"/>
          </a:p>
        </p:txBody>
      </p:sp>
      <p:sp>
        <p:nvSpPr>
          <p:cNvPr id="19470" name="Text Box 21"/>
          <p:cNvSpPr txBox="1">
            <a:spLocks noChangeArrowheads="1"/>
          </p:cNvSpPr>
          <p:nvPr/>
        </p:nvSpPr>
        <p:spPr bwMode="auto">
          <a:xfrm>
            <a:off x="7086601" y="3060702"/>
            <a:ext cx="560388" cy="336550"/>
          </a:xfrm>
          <a:prstGeom prst="rect">
            <a:avLst/>
          </a:prstGeom>
          <a:noFill/>
          <a:ln w="9525" algn="ctr">
            <a:noFill/>
            <a:miter lim="800000"/>
            <a:headEnd/>
            <a:tailEnd/>
          </a:ln>
        </p:spPr>
        <p:txBody>
          <a:bodyPr>
            <a:spAutoFit/>
          </a:bodyPr>
          <a:lstStyle/>
          <a:p>
            <a:r>
              <a:rPr lang="en-US" sz="1600"/>
              <a:t>C</a:t>
            </a:r>
            <a:r>
              <a:rPr lang="en-US" sz="1600" baseline="-25000"/>
              <a:t>1</a:t>
            </a:r>
          </a:p>
        </p:txBody>
      </p:sp>
      <p:sp>
        <p:nvSpPr>
          <p:cNvPr id="19471" name="Text Box 22"/>
          <p:cNvSpPr txBox="1">
            <a:spLocks noChangeArrowheads="1"/>
          </p:cNvSpPr>
          <p:nvPr/>
        </p:nvSpPr>
        <p:spPr bwMode="auto">
          <a:xfrm>
            <a:off x="3714751" y="3013077"/>
            <a:ext cx="558800" cy="336550"/>
          </a:xfrm>
          <a:prstGeom prst="rect">
            <a:avLst/>
          </a:prstGeom>
          <a:noFill/>
          <a:ln w="9525" algn="ctr">
            <a:noFill/>
            <a:miter lim="800000"/>
            <a:headEnd/>
            <a:tailEnd/>
          </a:ln>
        </p:spPr>
        <p:txBody>
          <a:bodyPr>
            <a:spAutoFit/>
          </a:bodyPr>
          <a:lstStyle/>
          <a:p>
            <a:r>
              <a:rPr lang="en-US" sz="1600"/>
              <a:t>C</a:t>
            </a:r>
            <a:r>
              <a:rPr lang="en-US" sz="1600" baseline="-25000"/>
              <a:t>2</a:t>
            </a:r>
          </a:p>
        </p:txBody>
      </p:sp>
      <p:sp>
        <p:nvSpPr>
          <p:cNvPr id="19472" name="Line 24"/>
          <p:cNvSpPr>
            <a:spLocks noChangeShapeType="1"/>
          </p:cNvSpPr>
          <p:nvPr/>
        </p:nvSpPr>
        <p:spPr bwMode="auto">
          <a:xfrm>
            <a:off x="5734052" y="2368552"/>
            <a:ext cx="3275013" cy="730250"/>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73" name="Text Box 26"/>
          <p:cNvSpPr txBox="1">
            <a:spLocks noChangeArrowheads="1"/>
          </p:cNvSpPr>
          <p:nvPr/>
        </p:nvSpPr>
        <p:spPr bwMode="auto">
          <a:xfrm>
            <a:off x="5559426" y="3051177"/>
            <a:ext cx="306494" cy="369332"/>
          </a:xfrm>
          <a:prstGeom prst="rect">
            <a:avLst/>
          </a:prstGeom>
          <a:noFill/>
          <a:ln w="9525" algn="ctr">
            <a:noFill/>
            <a:miter lim="800000"/>
            <a:headEnd/>
            <a:tailEnd/>
          </a:ln>
        </p:spPr>
        <p:txBody>
          <a:bodyPr wrap="none">
            <a:spAutoFit/>
          </a:bodyPr>
          <a:lstStyle/>
          <a:p>
            <a:r>
              <a:rPr lang="en-US"/>
              <a:t>n</a:t>
            </a:r>
          </a:p>
        </p:txBody>
      </p:sp>
      <p:sp>
        <p:nvSpPr>
          <p:cNvPr id="19474" name="Line 31"/>
          <p:cNvSpPr>
            <a:spLocks noChangeShapeType="1"/>
          </p:cNvSpPr>
          <p:nvPr/>
        </p:nvSpPr>
        <p:spPr bwMode="auto">
          <a:xfrm>
            <a:off x="3154363"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75" name="Line 33"/>
          <p:cNvSpPr>
            <a:spLocks noChangeShapeType="1"/>
          </p:cNvSpPr>
          <p:nvPr/>
        </p:nvSpPr>
        <p:spPr bwMode="auto">
          <a:xfrm>
            <a:off x="3192464" y="4017964"/>
            <a:ext cx="2532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76" name="Text Box 34"/>
          <p:cNvSpPr txBox="1">
            <a:spLocks noChangeArrowheads="1"/>
          </p:cNvSpPr>
          <p:nvPr/>
        </p:nvSpPr>
        <p:spPr bwMode="auto">
          <a:xfrm>
            <a:off x="4594226" y="3833814"/>
            <a:ext cx="274434"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
        <p:nvSpPr>
          <p:cNvPr id="19477" name="Line 36"/>
          <p:cNvSpPr>
            <a:spLocks noChangeShapeType="1"/>
          </p:cNvSpPr>
          <p:nvPr/>
        </p:nvSpPr>
        <p:spPr bwMode="auto">
          <a:xfrm>
            <a:off x="8513763"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78" name="Line 37"/>
          <p:cNvSpPr>
            <a:spLocks noChangeShapeType="1"/>
          </p:cNvSpPr>
          <p:nvPr/>
        </p:nvSpPr>
        <p:spPr bwMode="auto">
          <a:xfrm>
            <a:off x="5748338" y="4013203"/>
            <a:ext cx="2719388" cy="952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80" name="Text Box 41"/>
          <p:cNvSpPr txBox="1">
            <a:spLocks noChangeArrowheads="1"/>
          </p:cNvSpPr>
          <p:nvPr/>
        </p:nvSpPr>
        <p:spPr bwMode="auto">
          <a:xfrm>
            <a:off x="4764088" y="3246439"/>
            <a:ext cx="285656" cy="230832"/>
          </a:xfrm>
          <a:prstGeom prst="rect">
            <a:avLst/>
          </a:prstGeom>
          <a:noFill/>
          <a:ln w="9525" algn="ctr">
            <a:noFill/>
            <a:miter lim="800000"/>
            <a:headEnd/>
            <a:tailEnd/>
          </a:ln>
        </p:spPr>
        <p:txBody>
          <a:bodyPr wrap="none">
            <a:spAutoFit/>
          </a:bodyPr>
          <a:lstStyle/>
          <a:p>
            <a:r>
              <a:rPr lang="en-US" sz="900"/>
              <a:t>R</a:t>
            </a:r>
            <a:r>
              <a:rPr lang="en-US" sz="900" baseline="-25000"/>
              <a:t>2</a:t>
            </a:r>
          </a:p>
        </p:txBody>
      </p:sp>
      <p:sp>
        <p:nvSpPr>
          <p:cNvPr id="19481" name="Text Box 44"/>
          <p:cNvSpPr txBox="1">
            <a:spLocks noChangeArrowheads="1"/>
          </p:cNvSpPr>
          <p:nvPr/>
        </p:nvSpPr>
        <p:spPr bwMode="auto">
          <a:xfrm>
            <a:off x="6059488" y="2678114"/>
            <a:ext cx="285656" cy="230832"/>
          </a:xfrm>
          <a:prstGeom prst="rect">
            <a:avLst/>
          </a:prstGeom>
          <a:noFill/>
          <a:ln w="9525" algn="ctr">
            <a:noFill/>
            <a:miter lim="800000"/>
            <a:headEnd/>
            <a:tailEnd/>
          </a:ln>
        </p:spPr>
        <p:txBody>
          <a:bodyPr wrap="none">
            <a:spAutoFit/>
          </a:bodyPr>
          <a:lstStyle/>
          <a:p>
            <a:r>
              <a:rPr lang="en-US" sz="900"/>
              <a:t>R</a:t>
            </a:r>
            <a:r>
              <a:rPr lang="en-US" sz="900" baseline="-25000"/>
              <a:t>1</a:t>
            </a:r>
          </a:p>
        </p:txBody>
      </p:sp>
      <p:grpSp>
        <p:nvGrpSpPr>
          <p:cNvPr id="3" name="Group 47"/>
          <p:cNvGrpSpPr>
            <a:grpSpLocks/>
          </p:cNvGrpSpPr>
          <p:nvPr/>
        </p:nvGrpSpPr>
        <p:grpSpPr bwMode="auto">
          <a:xfrm>
            <a:off x="4406902" y="2109790"/>
            <a:ext cx="2625725" cy="1687513"/>
            <a:chOff x="2740" y="1019"/>
            <a:chExt cx="3182" cy="1694"/>
          </a:xfrm>
        </p:grpSpPr>
        <p:sp>
          <p:nvSpPr>
            <p:cNvPr id="19485" name="Arc 45"/>
            <p:cNvSpPr>
              <a:spLocks/>
            </p:cNvSpPr>
            <p:nvPr/>
          </p:nvSpPr>
          <p:spPr bwMode="auto">
            <a:xfrm>
              <a:off x="2740" y="1019"/>
              <a:ext cx="1787" cy="1675"/>
            </a:xfrm>
            <a:custGeom>
              <a:avLst/>
              <a:gdLst>
                <a:gd name="T0" fmla="*/ 1 w 21600"/>
                <a:gd name="T1" fmla="*/ 0 h 19474"/>
                <a:gd name="T2" fmla="*/ 1 w 21600"/>
                <a:gd name="T3" fmla="*/ 1 h 19474"/>
                <a:gd name="T4" fmla="*/ 0 w 21600"/>
                <a:gd name="T5" fmla="*/ 1 h 19474"/>
                <a:gd name="T6" fmla="*/ 0 60000 65536"/>
                <a:gd name="T7" fmla="*/ 0 60000 65536"/>
                <a:gd name="T8" fmla="*/ 0 60000 65536"/>
                <a:gd name="T9" fmla="*/ 0 w 21600"/>
                <a:gd name="T10" fmla="*/ 0 h 19474"/>
                <a:gd name="T11" fmla="*/ 21600 w 21600"/>
                <a:gd name="T12" fmla="*/ 19474 h 19474"/>
              </a:gdLst>
              <a:ahLst/>
              <a:cxnLst>
                <a:cxn ang="T6">
                  <a:pos x="T0" y="T1"/>
                </a:cxn>
                <a:cxn ang="T7">
                  <a:pos x="T2" y="T3"/>
                </a:cxn>
                <a:cxn ang="T8">
                  <a:pos x="T4" y="T5"/>
                </a:cxn>
              </a:cxnLst>
              <a:rect l="T9" t="T10" r="T11" b="T12"/>
              <a:pathLst>
                <a:path w="21600" h="19474" fill="none" extrusionOk="0">
                  <a:moveTo>
                    <a:pt x="19265" y="-1"/>
                  </a:moveTo>
                  <a:cubicBezTo>
                    <a:pt x="20800" y="3027"/>
                    <a:pt x="21600" y="6373"/>
                    <a:pt x="21600" y="9768"/>
                  </a:cubicBezTo>
                  <a:cubicBezTo>
                    <a:pt x="21600" y="13138"/>
                    <a:pt x="20811" y="16462"/>
                    <a:pt x="19296" y="19473"/>
                  </a:cubicBezTo>
                </a:path>
                <a:path w="21600" h="19474" stroke="0" extrusionOk="0">
                  <a:moveTo>
                    <a:pt x="19265" y="-1"/>
                  </a:moveTo>
                  <a:cubicBezTo>
                    <a:pt x="20800" y="3027"/>
                    <a:pt x="21600" y="6373"/>
                    <a:pt x="21600" y="9768"/>
                  </a:cubicBezTo>
                  <a:cubicBezTo>
                    <a:pt x="21600" y="13138"/>
                    <a:pt x="20811" y="16462"/>
                    <a:pt x="19296" y="19473"/>
                  </a:cubicBezTo>
                  <a:lnTo>
                    <a:pt x="0" y="9768"/>
                  </a:lnTo>
                  <a:close/>
                </a:path>
              </a:pathLst>
            </a:custGeom>
            <a:noFill/>
            <a:ln w="9525">
              <a:solidFill>
                <a:schemeClr val="tx1"/>
              </a:solidFill>
              <a:miter lim="800000"/>
              <a:headEnd/>
              <a:tailEnd/>
            </a:ln>
          </p:spPr>
          <p:txBody>
            <a:bodyPr wrap="none" anchor="ctr"/>
            <a:lstStyle/>
            <a:p>
              <a:endParaRPr lang="en-US"/>
            </a:p>
          </p:txBody>
        </p:sp>
        <p:sp>
          <p:nvSpPr>
            <p:cNvPr id="19486" name="Arc 46"/>
            <p:cNvSpPr>
              <a:spLocks/>
            </p:cNvSpPr>
            <p:nvPr/>
          </p:nvSpPr>
          <p:spPr bwMode="auto">
            <a:xfrm flipH="1">
              <a:off x="4135" y="1032"/>
              <a:ext cx="1787" cy="1681"/>
            </a:xfrm>
            <a:custGeom>
              <a:avLst/>
              <a:gdLst>
                <a:gd name="T0" fmla="*/ 1 w 21600"/>
                <a:gd name="T1" fmla="*/ 0 h 19545"/>
                <a:gd name="T2" fmla="*/ 1 w 21600"/>
                <a:gd name="T3" fmla="*/ 1 h 19545"/>
                <a:gd name="T4" fmla="*/ 0 w 21600"/>
                <a:gd name="T5" fmla="*/ 1 h 19545"/>
                <a:gd name="T6" fmla="*/ 0 60000 65536"/>
                <a:gd name="T7" fmla="*/ 0 60000 65536"/>
                <a:gd name="T8" fmla="*/ 0 60000 65536"/>
                <a:gd name="T9" fmla="*/ 0 w 21600"/>
                <a:gd name="T10" fmla="*/ 0 h 19545"/>
                <a:gd name="T11" fmla="*/ 21600 w 21600"/>
                <a:gd name="T12" fmla="*/ 19545 h 19545"/>
              </a:gdLst>
              <a:ahLst/>
              <a:cxnLst>
                <a:cxn ang="T6">
                  <a:pos x="T0" y="T1"/>
                </a:cxn>
                <a:cxn ang="T7">
                  <a:pos x="T2" y="T3"/>
                </a:cxn>
                <a:cxn ang="T8">
                  <a:pos x="T4" y="T5"/>
                </a:cxn>
              </a:cxnLst>
              <a:rect l="T9" t="T10" r="T11" b="T12"/>
              <a:pathLst>
                <a:path w="21600" h="19545" fill="none" extrusionOk="0">
                  <a:moveTo>
                    <a:pt x="19265" y="-1"/>
                  </a:moveTo>
                  <a:cubicBezTo>
                    <a:pt x="20800" y="3027"/>
                    <a:pt x="21600" y="6373"/>
                    <a:pt x="21600" y="9768"/>
                  </a:cubicBezTo>
                  <a:cubicBezTo>
                    <a:pt x="21600" y="13165"/>
                    <a:pt x="20798" y="16515"/>
                    <a:pt x="19260" y="19545"/>
                  </a:cubicBezTo>
                </a:path>
                <a:path w="21600" h="19545" stroke="0" extrusionOk="0">
                  <a:moveTo>
                    <a:pt x="19265" y="-1"/>
                  </a:moveTo>
                  <a:cubicBezTo>
                    <a:pt x="20800" y="3027"/>
                    <a:pt x="21600" y="6373"/>
                    <a:pt x="21600" y="9768"/>
                  </a:cubicBezTo>
                  <a:cubicBezTo>
                    <a:pt x="21600" y="13165"/>
                    <a:pt x="20798" y="16515"/>
                    <a:pt x="19260" y="19545"/>
                  </a:cubicBezTo>
                  <a:lnTo>
                    <a:pt x="0" y="9768"/>
                  </a:lnTo>
                  <a:close/>
                </a:path>
              </a:pathLst>
            </a:custGeom>
            <a:noFill/>
            <a:ln w="9525">
              <a:solidFill>
                <a:schemeClr val="tx1"/>
              </a:solidFill>
              <a:miter lim="800000"/>
              <a:headEnd/>
              <a:tailEnd/>
            </a:ln>
          </p:spPr>
          <p:txBody>
            <a:bodyPr wrap="none" anchor="ctr"/>
            <a:lstStyle/>
            <a:p>
              <a:endParaRPr lang="en-US"/>
            </a:p>
          </p:txBody>
        </p:sp>
      </p:grpSp>
      <p:sp>
        <p:nvSpPr>
          <p:cNvPr id="19483" name="Line 48"/>
          <p:cNvSpPr>
            <a:spLocks noChangeShapeType="1"/>
          </p:cNvSpPr>
          <p:nvPr/>
        </p:nvSpPr>
        <p:spPr bwMode="auto">
          <a:xfrm>
            <a:off x="5746751" y="3903664"/>
            <a:ext cx="0" cy="228600"/>
          </a:xfrm>
          <a:prstGeom prst="line">
            <a:avLst/>
          </a:prstGeom>
          <a:noFill/>
          <a:ln w="9525">
            <a:solidFill>
              <a:schemeClr val="tx1"/>
            </a:solidFill>
            <a:miter lim="800000"/>
            <a:headEnd/>
            <a:tailEnd/>
          </a:ln>
        </p:spPr>
        <p:txBody>
          <a:bodyPr wrap="none" anchor="ctr"/>
          <a:lstStyle/>
          <a:p>
            <a:endParaRPr lang="en-US"/>
          </a:p>
        </p:txBody>
      </p:sp>
      <p:sp>
        <p:nvSpPr>
          <p:cNvPr id="19484" name="Line 50"/>
          <p:cNvSpPr>
            <a:spLocks noChangeShapeType="1"/>
          </p:cNvSpPr>
          <p:nvPr/>
        </p:nvSpPr>
        <p:spPr bwMode="auto">
          <a:xfrm>
            <a:off x="3979864" y="2968628"/>
            <a:ext cx="1857375" cy="492125"/>
          </a:xfrm>
          <a:prstGeom prst="line">
            <a:avLst/>
          </a:prstGeom>
          <a:noFill/>
          <a:ln w="9525">
            <a:solidFill>
              <a:schemeClr val="tx1"/>
            </a:solidFill>
            <a:prstDash val="dash"/>
            <a:miter lim="800000"/>
            <a:headEnd/>
            <a:tailEnd type="arrow" w="med" len="med"/>
          </a:ln>
        </p:spPr>
        <p:txBody>
          <a:bodyPr wrap="none" anchor="ctr"/>
          <a:lstStyle/>
          <a:p>
            <a:endParaRPr lang="en-US"/>
          </a:p>
        </p:txBody>
      </p:sp>
      <p:sp>
        <p:nvSpPr>
          <p:cNvPr id="31" name="Text Box 34"/>
          <p:cNvSpPr txBox="1">
            <a:spLocks noChangeArrowheads="1"/>
          </p:cNvSpPr>
          <p:nvPr/>
        </p:nvSpPr>
        <p:spPr bwMode="auto">
          <a:xfrm>
            <a:off x="6815246" y="3806333"/>
            <a:ext cx="332142" cy="369332"/>
          </a:xfrm>
          <a:prstGeom prst="rect">
            <a:avLst/>
          </a:prstGeom>
          <a:solidFill>
            <a:schemeClr val="bg1"/>
          </a:solidFill>
          <a:ln w="9525" algn="ctr">
            <a:noFill/>
            <a:miter lim="800000"/>
            <a:headEnd/>
            <a:tailEnd/>
          </a:ln>
        </p:spPr>
        <p:txBody>
          <a:bodyPr wrap="none">
            <a:spAutoFit/>
          </a:bodyPr>
          <a:lstStyle/>
          <a:p>
            <a:r>
              <a:rPr lang="en-US" dirty="0"/>
              <a:t>s’</a:t>
            </a:r>
            <a:endParaRPr lang="en-US" baseline="-25000" dirty="0"/>
          </a:p>
        </p:txBody>
      </p:sp>
      <p:sp>
        <p:nvSpPr>
          <p:cNvPr id="2" name="TextBox 1"/>
          <p:cNvSpPr txBox="1"/>
          <p:nvPr/>
        </p:nvSpPr>
        <p:spPr>
          <a:xfrm>
            <a:off x="4426406" y="1878245"/>
            <a:ext cx="1485582" cy="523220"/>
          </a:xfrm>
          <a:prstGeom prst="rect">
            <a:avLst/>
          </a:prstGeom>
          <a:noFill/>
        </p:spPr>
        <p:txBody>
          <a:bodyPr wrap="square" rtlCol="0">
            <a:spAutoFit/>
          </a:bodyPr>
          <a:lstStyle/>
          <a:p>
            <a:r>
              <a:rPr lang="en-US" sz="2800" dirty="0"/>
              <a:t>Front</a:t>
            </a:r>
          </a:p>
        </p:txBody>
      </p:sp>
      <p:sp>
        <p:nvSpPr>
          <p:cNvPr id="30" name="TextBox 29"/>
          <p:cNvSpPr txBox="1"/>
          <p:nvPr/>
        </p:nvSpPr>
        <p:spPr>
          <a:xfrm>
            <a:off x="6161407" y="1878245"/>
            <a:ext cx="1485582" cy="523220"/>
          </a:xfrm>
          <a:prstGeom prst="rect">
            <a:avLst/>
          </a:prstGeom>
          <a:noFill/>
        </p:spPr>
        <p:txBody>
          <a:bodyPr wrap="square" rtlCol="0">
            <a:spAutoFit/>
          </a:bodyPr>
          <a:lstStyle/>
          <a:p>
            <a:r>
              <a:rPr lang="en-US" sz="2800" dirty="0"/>
              <a:t>Back</a:t>
            </a:r>
          </a:p>
        </p:txBody>
      </p:sp>
    </p:spTree>
    <p:extLst>
      <p:ext uri="{BB962C8B-B14F-4D97-AF65-F5344CB8AC3E}">
        <p14:creationId xmlns:p14="http://schemas.microsoft.com/office/powerpoint/2010/main" val="997989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7934039"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1"/>
          <p:cNvSpPr>
            <a:spLocks/>
          </p:cNvSpPr>
          <p:nvPr/>
        </p:nvSpPr>
        <p:spPr bwMode="auto">
          <a:xfrm>
            <a:off x="7924800" y="1108365"/>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2" name="Group 43"/>
          <p:cNvGrpSpPr/>
          <p:nvPr/>
        </p:nvGrpSpPr>
        <p:grpSpPr>
          <a:xfrm flipV="1">
            <a:off x="4576617" y="1605706"/>
            <a:ext cx="4491183" cy="211459"/>
            <a:chOff x="3057235" y="1364423"/>
            <a:chExt cx="4488716" cy="224959"/>
          </a:xfrm>
        </p:grpSpPr>
        <p:cxnSp>
          <p:nvCxnSpPr>
            <p:cNvPr id="31" name="Straight Connector 30"/>
            <p:cNvCxnSpPr>
              <a:endCxn id="29" idx="6"/>
            </p:cNvCxnSpPr>
            <p:nvPr/>
          </p:nvCxnSpPr>
          <p:spPr>
            <a:xfrm flipV="1">
              <a:off x="3057235" y="1364423"/>
              <a:ext cx="3378653" cy="2232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3" idx="2"/>
            </p:cNvCxnSpPr>
            <p:nvPr/>
          </p:nvCxnSpPr>
          <p:spPr>
            <a:xfrm flipH="1" flipV="1">
              <a:off x="6689174" y="1412845"/>
              <a:ext cx="856777" cy="176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421608" y="1369484"/>
              <a:ext cx="281844" cy="53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 name="Group 8"/>
          <p:cNvGrpSpPr/>
          <p:nvPr/>
        </p:nvGrpSpPr>
        <p:grpSpPr>
          <a:xfrm flipH="1">
            <a:off x="3666835" y="1422401"/>
            <a:ext cx="914400" cy="378690"/>
            <a:chOff x="1653309" y="1182255"/>
            <a:chExt cx="914400" cy="508000"/>
          </a:xfrm>
        </p:grpSpPr>
        <p:sp>
          <p:nvSpPr>
            <p:cNvPr id="35" name="Oval 3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42"/>
          <p:cNvGrpSpPr/>
          <p:nvPr/>
        </p:nvGrpSpPr>
        <p:grpSpPr>
          <a:xfrm>
            <a:off x="4581237" y="1347789"/>
            <a:ext cx="4486563" cy="257915"/>
            <a:chOff x="3057236" y="1347845"/>
            <a:chExt cx="4491495" cy="262678"/>
          </a:xfrm>
        </p:grpSpPr>
        <p:cxnSp>
          <p:nvCxnSpPr>
            <p:cNvPr id="42" name="Straight Connector 41"/>
            <p:cNvCxnSpPr>
              <a:stCxn id="40" idx="2"/>
            </p:cNvCxnSpPr>
            <p:nvPr/>
          </p:nvCxnSpPr>
          <p:spPr>
            <a:xfrm flipV="1">
              <a:off x="3057236" y="1347845"/>
              <a:ext cx="3390151" cy="24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3" idx="2"/>
              <a:endCxn id="29" idx="13"/>
            </p:cNvCxnSpPr>
            <p:nvPr/>
          </p:nvCxnSpPr>
          <p:spPr>
            <a:xfrm flipH="1" flipV="1">
              <a:off x="6700363" y="1396655"/>
              <a:ext cx="848368" cy="213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52154" y="1352692"/>
              <a:ext cx="236871" cy="38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4581236" y="2503056"/>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631706" y="2318322"/>
            <a:ext cx="306494" cy="369332"/>
          </a:xfrm>
          <a:prstGeom prst="rect">
            <a:avLst/>
          </a:prstGeom>
          <a:solidFill>
            <a:schemeClr val="bg1"/>
          </a:solidFill>
        </p:spPr>
        <p:txBody>
          <a:bodyPr wrap="none" rtlCol="0">
            <a:spAutoFit/>
          </a:bodyPr>
          <a:lstStyle/>
          <a:p>
            <a:r>
              <a:rPr lang="en-US" dirty="0"/>
              <a:t>d</a:t>
            </a:r>
          </a:p>
        </p:txBody>
      </p:sp>
      <p:sp>
        <p:nvSpPr>
          <p:cNvPr id="47" name="TextBox 46"/>
          <p:cNvSpPr txBox="1"/>
          <p:nvPr/>
        </p:nvSpPr>
        <p:spPr>
          <a:xfrm>
            <a:off x="9578109" y="1136073"/>
            <a:ext cx="598049" cy="369332"/>
          </a:xfrm>
          <a:prstGeom prst="rect">
            <a:avLst/>
          </a:prstGeom>
          <a:noFill/>
        </p:spPr>
        <p:txBody>
          <a:bodyPr wrap="none" rtlCol="0">
            <a:spAutoFit/>
          </a:bodyPr>
          <a:lstStyle/>
          <a:p>
            <a:r>
              <a:rPr lang="en-US" dirty="0"/>
              <a:t>Eyes</a:t>
            </a:r>
          </a:p>
        </p:txBody>
      </p:sp>
      <p:sp>
        <p:nvSpPr>
          <p:cNvPr id="48" name="Freeform 47"/>
          <p:cNvSpPr/>
          <p:nvPr/>
        </p:nvSpPr>
        <p:spPr>
          <a:xfrm>
            <a:off x="9217891" y="1505528"/>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1972495" y="912130"/>
            <a:ext cx="1767663" cy="369332"/>
          </a:xfrm>
          <a:prstGeom prst="rect">
            <a:avLst/>
          </a:prstGeom>
          <a:noFill/>
        </p:spPr>
        <p:txBody>
          <a:bodyPr wrap="none" rtlCol="0">
            <a:spAutoFit/>
          </a:bodyPr>
          <a:lstStyle/>
          <a:p>
            <a:r>
              <a:rPr lang="en-US" dirty="0"/>
              <a:t>Fish out of water</a:t>
            </a:r>
          </a:p>
        </p:txBody>
      </p:sp>
      <p:sp>
        <p:nvSpPr>
          <p:cNvPr id="50" name="TextBox 49"/>
          <p:cNvSpPr txBox="1"/>
          <p:nvPr/>
        </p:nvSpPr>
        <p:spPr>
          <a:xfrm>
            <a:off x="5107709" y="960581"/>
            <a:ext cx="2142534" cy="369332"/>
          </a:xfrm>
          <a:prstGeom prst="rect">
            <a:avLst/>
          </a:prstGeom>
          <a:noFill/>
        </p:spPr>
        <p:txBody>
          <a:bodyPr wrap="square" rtlCol="0">
            <a:spAutoFit/>
          </a:bodyPr>
          <a:lstStyle/>
          <a:p>
            <a:r>
              <a:rPr lang="en-US" dirty="0"/>
              <a:t>Rays from fish head</a:t>
            </a:r>
          </a:p>
        </p:txBody>
      </p:sp>
      <p:sp>
        <p:nvSpPr>
          <p:cNvPr id="51" name="Freeform 50"/>
          <p:cNvSpPr/>
          <p:nvPr/>
        </p:nvSpPr>
        <p:spPr>
          <a:xfrm>
            <a:off x="5689600" y="1357746"/>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5721927" y="1362364"/>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2"/>
          <p:cNvSpPr/>
          <p:nvPr/>
        </p:nvSpPr>
        <p:spPr>
          <a:xfrm>
            <a:off x="8071449" y="3572429"/>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1"/>
          <p:cNvSpPr>
            <a:spLocks/>
          </p:cNvSpPr>
          <p:nvPr/>
        </p:nvSpPr>
        <p:spPr bwMode="auto">
          <a:xfrm>
            <a:off x="8062210" y="3794103"/>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5" name="Group 8"/>
          <p:cNvGrpSpPr/>
          <p:nvPr/>
        </p:nvGrpSpPr>
        <p:grpSpPr>
          <a:xfrm flipH="1">
            <a:off x="3804245" y="4108139"/>
            <a:ext cx="914400" cy="378690"/>
            <a:chOff x="1653309" y="1182255"/>
            <a:chExt cx="914400" cy="508000"/>
          </a:xfrm>
        </p:grpSpPr>
        <p:sp>
          <p:nvSpPr>
            <p:cNvPr id="60" name="Oval 59"/>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4600543" y="3526398"/>
            <a:ext cx="1856509" cy="369332"/>
          </a:xfrm>
          <a:prstGeom prst="rect">
            <a:avLst/>
          </a:prstGeom>
          <a:noFill/>
        </p:spPr>
        <p:txBody>
          <a:bodyPr wrap="square" rtlCol="0">
            <a:spAutoFit/>
          </a:bodyPr>
          <a:lstStyle/>
          <a:p>
            <a:r>
              <a:rPr lang="en-US" dirty="0"/>
              <a:t>Rays from fish tail</a:t>
            </a:r>
          </a:p>
        </p:txBody>
      </p:sp>
      <p:sp>
        <p:nvSpPr>
          <p:cNvPr id="76" name="Freeform 75"/>
          <p:cNvSpPr/>
          <p:nvPr/>
        </p:nvSpPr>
        <p:spPr>
          <a:xfrm>
            <a:off x="5827010" y="3863604"/>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a:off x="5859337" y="3868222"/>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 name="Group 42"/>
          <p:cNvGrpSpPr/>
          <p:nvPr/>
        </p:nvGrpSpPr>
        <p:grpSpPr>
          <a:xfrm>
            <a:off x="3804246" y="3986882"/>
            <a:ext cx="5458819" cy="508918"/>
            <a:chOff x="3008756" y="1433631"/>
            <a:chExt cx="4582755" cy="496128"/>
          </a:xfrm>
        </p:grpSpPr>
        <p:cxnSp>
          <p:nvCxnSpPr>
            <p:cNvPr id="79" name="Straight Connector 78"/>
            <p:cNvCxnSpPr>
              <a:stCxn id="61" idx="2"/>
            </p:cNvCxnSpPr>
            <p:nvPr/>
          </p:nvCxnSpPr>
          <p:spPr>
            <a:xfrm flipV="1">
              <a:off x="3008756" y="1435470"/>
              <a:ext cx="3596364" cy="1163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29855" y="1486370"/>
              <a:ext cx="761656" cy="443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93433" y="1433631"/>
              <a:ext cx="242420" cy="52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p:cNvCxnSpPr>
            <a:endCxn id="54" idx="7"/>
          </p:cNvCxnSpPr>
          <p:nvPr/>
        </p:nvCxnSpPr>
        <p:spPr>
          <a:xfrm>
            <a:off x="3828059" y="4108140"/>
            <a:ext cx="4335751" cy="558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7" idx="2"/>
          </p:cNvCxnSpPr>
          <p:nvPr/>
        </p:nvCxnSpPr>
        <p:spPr>
          <a:xfrm flipH="1">
            <a:off x="8293895" y="4504317"/>
            <a:ext cx="971374" cy="1367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8155497" y="4643438"/>
            <a:ext cx="140779" cy="223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 name="Group 8"/>
          <p:cNvGrpSpPr/>
          <p:nvPr/>
        </p:nvGrpSpPr>
        <p:grpSpPr>
          <a:xfrm flipV="1">
            <a:off x="9067799" y="1392264"/>
            <a:ext cx="67476" cy="378690"/>
            <a:chOff x="1653309" y="1182255"/>
            <a:chExt cx="914400" cy="508000"/>
          </a:xfrm>
        </p:grpSpPr>
        <p:sp>
          <p:nvSpPr>
            <p:cNvPr id="98" name="Oval 9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Freeform 110"/>
          <p:cNvSpPr/>
          <p:nvPr/>
        </p:nvSpPr>
        <p:spPr>
          <a:xfrm>
            <a:off x="9207898" y="1495535"/>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Freeform 111"/>
          <p:cNvSpPr/>
          <p:nvPr/>
        </p:nvSpPr>
        <p:spPr>
          <a:xfrm flipH="1">
            <a:off x="2973785" y="1272946"/>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Freeform 112"/>
          <p:cNvSpPr/>
          <p:nvPr/>
        </p:nvSpPr>
        <p:spPr>
          <a:xfrm flipH="1">
            <a:off x="2969490" y="1258191"/>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8"/>
          <p:cNvGrpSpPr/>
          <p:nvPr/>
        </p:nvGrpSpPr>
        <p:grpSpPr>
          <a:xfrm flipV="1">
            <a:off x="9172575" y="4125626"/>
            <a:ext cx="92695" cy="378690"/>
            <a:chOff x="1653309" y="1182255"/>
            <a:chExt cx="914400" cy="508000"/>
          </a:xfrm>
        </p:grpSpPr>
        <p:sp>
          <p:nvSpPr>
            <p:cNvPr id="116" name="Oval 11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Freeform 51"/>
          <p:cNvSpPr>
            <a:spLocks/>
          </p:cNvSpPr>
          <p:nvPr/>
        </p:nvSpPr>
        <p:spPr bwMode="auto">
          <a:xfrm>
            <a:off x="5553076" y="1181100"/>
            <a:ext cx="323850" cy="3365500"/>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5">
              <a:lumMod val="40000"/>
              <a:lumOff val="60000"/>
            </a:schemeClr>
          </a:solidFill>
          <a:ln w="9525">
            <a:solidFill>
              <a:schemeClr val="tx1"/>
            </a:solidFill>
            <a:miter lim="800000"/>
            <a:headEnd/>
            <a:tailEnd/>
          </a:ln>
        </p:spPr>
        <p:txBody>
          <a:bodyPr wrap="none" anchor="ctr"/>
          <a:lstStyle/>
          <a:p>
            <a:endParaRPr lang="en-US"/>
          </a:p>
        </p:txBody>
      </p:sp>
      <p:sp>
        <p:nvSpPr>
          <p:cNvPr id="19462" name="Line 9"/>
          <p:cNvSpPr>
            <a:spLocks noChangeShapeType="1"/>
          </p:cNvSpPr>
          <p:nvPr/>
        </p:nvSpPr>
        <p:spPr bwMode="auto">
          <a:xfrm>
            <a:off x="2347914" y="2973389"/>
            <a:ext cx="7153275" cy="0"/>
          </a:xfrm>
          <a:prstGeom prst="line">
            <a:avLst/>
          </a:prstGeom>
          <a:noFill/>
          <a:ln w="9525">
            <a:solidFill>
              <a:schemeClr val="tx1"/>
            </a:solidFill>
            <a:miter lim="800000"/>
            <a:headEnd/>
            <a:tailEnd/>
          </a:ln>
        </p:spPr>
        <p:txBody>
          <a:bodyPr wrap="none" anchor="ctr"/>
          <a:lstStyle/>
          <a:p>
            <a:endParaRPr lang="en-US"/>
          </a:p>
        </p:txBody>
      </p:sp>
      <p:sp>
        <p:nvSpPr>
          <p:cNvPr id="19463" name="Oval 10"/>
          <p:cNvSpPr>
            <a:spLocks noChangeArrowheads="1"/>
          </p:cNvSpPr>
          <p:nvPr/>
        </p:nvSpPr>
        <p:spPr bwMode="auto">
          <a:xfrm>
            <a:off x="3124202" y="2954340"/>
            <a:ext cx="68263" cy="55563"/>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4" name="Text Box 11"/>
          <p:cNvSpPr txBox="1">
            <a:spLocks noChangeArrowheads="1"/>
          </p:cNvSpPr>
          <p:nvPr/>
        </p:nvSpPr>
        <p:spPr bwMode="auto">
          <a:xfrm>
            <a:off x="2973388" y="3057527"/>
            <a:ext cx="336952" cy="369332"/>
          </a:xfrm>
          <a:prstGeom prst="rect">
            <a:avLst/>
          </a:prstGeom>
          <a:noFill/>
          <a:ln w="9525" algn="ctr">
            <a:noFill/>
            <a:miter lim="800000"/>
            <a:headEnd/>
            <a:tailEnd/>
          </a:ln>
        </p:spPr>
        <p:txBody>
          <a:bodyPr wrap="none">
            <a:spAutoFit/>
          </a:bodyPr>
          <a:lstStyle/>
          <a:p>
            <a:r>
              <a:rPr lang="en-US" dirty="0"/>
              <a:t>O</a:t>
            </a:r>
          </a:p>
        </p:txBody>
      </p:sp>
      <p:sp>
        <p:nvSpPr>
          <p:cNvPr id="19465" name="Text Box 12"/>
          <p:cNvSpPr txBox="1">
            <a:spLocks noChangeArrowheads="1"/>
          </p:cNvSpPr>
          <p:nvPr/>
        </p:nvSpPr>
        <p:spPr bwMode="auto">
          <a:xfrm>
            <a:off x="7038346" y="2488169"/>
            <a:ext cx="261610" cy="369332"/>
          </a:xfrm>
          <a:prstGeom prst="rect">
            <a:avLst/>
          </a:prstGeom>
          <a:noFill/>
          <a:ln w="9525" algn="ctr">
            <a:noFill/>
            <a:miter lim="800000"/>
            <a:headEnd/>
            <a:tailEnd/>
          </a:ln>
        </p:spPr>
        <p:txBody>
          <a:bodyPr wrap="none">
            <a:spAutoFit/>
          </a:bodyPr>
          <a:lstStyle/>
          <a:p>
            <a:r>
              <a:rPr lang="en-US" dirty="0">
                <a:latin typeface="Times New Roman" pitchFamily="18" charset="0"/>
                <a:cs typeface="Times New Roman" pitchFamily="18" charset="0"/>
              </a:rPr>
              <a:t>I</a:t>
            </a:r>
          </a:p>
        </p:txBody>
      </p:sp>
      <p:sp>
        <p:nvSpPr>
          <p:cNvPr id="19466" name="Line 13"/>
          <p:cNvSpPr>
            <a:spLocks noChangeShapeType="1"/>
          </p:cNvSpPr>
          <p:nvPr/>
        </p:nvSpPr>
        <p:spPr bwMode="auto">
          <a:xfrm>
            <a:off x="3125789" y="2957514"/>
            <a:ext cx="6137275" cy="1588"/>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67" name="Oval 15"/>
          <p:cNvSpPr>
            <a:spLocks noChangeArrowheads="1"/>
          </p:cNvSpPr>
          <p:nvPr/>
        </p:nvSpPr>
        <p:spPr bwMode="auto">
          <a:xfrm>
            <a:off x="7126289" y="2935289"/>
            <a:ext cx="42863" cy="57150"/>
          </a:xfrm>
          <a:prstGeom prst="ellipse">
            <a:avLst/>
          </a:prstGeom>
          <a:solidFill>
            <a:schemeClr val="accent1"/>
          </a:solidFill>
          <a:ln w="9525" algn="ctr">
            <a:solidFill>
              <a:schemeClr val="tx1"/>
            </a:solidFill>
            <a:miter lim="800000"/>
            <a:headEnd/>
            <a:tailEnd/>
          </a:ln>
        </p:spPr>
        <p:txBody>
          <a:bodyPr wrap="none" anchor="ctr"/>
          <a:lstStyle/>
          <a:p>
            <a:endParaRPr lang="en-US"/>
          </a:p>
        </p:txBody>
      </p:sp>
      <p:sp>
        <p:nvSpPr>
          <p:cNvPr id="19468" name="Line 17"/>
          <p:cNvSpPr>
            <a:spLocks noChangeShapeType="1"/>
          </p:cNvSpPr>
          <p:nvPr/>
        </p:nvSpPr>
        <p:spPr bwMode="auto">
          <a:xfrm>
            <a:off x="3162301" y="1836342"/>
            <a:ext cx="2552700" cy="0"/>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72" name="Line 24"/>
          <p:cNvSpPr>
            <a:spLocks noChangeShapeType="1"/>
          </p:cNvSpPr>
          <p:nvPr/>
        </p:nvSpPr>
        <p:spPr bwMode="auto">
          <a:xfrm>
            <a:off x="5705478" y="1836342"/>
            <a:ext cx="2234479" cy="2710258"/>
          </a:xfrm>
          <a:prstGeom prst="line">
            <a:avLst/>
          </a:prstGeom>
          <a:noFill/>
          <a:ln w="9525">
            <a:solidFill>
              <a:srgbClr val="FF0000"/>
            </a:solidFill>
            <a:miter lim="800000"/>
            <a:headEnd/>
            <a:tailEnd type="triangle" w="med" len="med"/>
          </a:ln>
        </p:spPr>
        <p:txBody>
          <a:bodyPr wrap="none" anchor="ctr"/>
          <a:lstStyle/>
          <a:p>
            <a:endParaRPr lang="en-US"/>
          </a:p>
        </p:txBody>
      </p:sp>
      <p:sp>
        <p:nvSpPr>
          <p:cNvPr id="19473" name="Text Box 26"/>
          <p:cNvSpPr txBox="1">
            <a:spLocks noChangeArrowheads="1"/>
          </p:cNvSpPr>
          <p:nvPr/>
        </p:nvSpPr>
        <p:spPr bwMode="auto">
          <a:xfrm>
            <a:off x="5559426" y="3051177"/>
            <a:ext cx="306494" cy="369332"/>
          </a:xfrm>
          <a:prstGeom prst="rect">
            <a:avLst/>
          </a:prstGeom>
          <a:noFill/>
          <a:ln w="9525" algn="ctr">
            <a:noFill/>
            <a:miter lim="800000"/>
            <a:headEnd/>
            <a:tailEnd/>
          </a:ln>
        </p:spPr>
        <p:txBody>
          <a:bodyPr wrap="none">
            <a:spAutoFit/>
          </a:bodyPr>
          <a:lstStyle/>
          <a:p>
            <a:r>
              <a:rPr lang="en-US"/>
              <a:t>n</a:t>
            </a:r>
          </a:p>
        </p:txBody>
      </p:sp>
      <p:sp>
        <p:nvSpPr>
          <p:cNvPr id="19474" name="Line 31"/>
          <p:cNvSpPr>
            <a:spLocks noChangeShapeType="1"/>
          </p:cNvSpPr>
          <p:nvPr/>
        </p:nvSpPr>
        <p:spPr bwMode="auto">
          <a:xfrm>
            <a:off x="3154363" y="4551364"/>
            <a:ext cx="0" cy="228600"/>
          </a:xfrm>
          <a:prstGeom prst="line">
            <a:avLst/>
          </a:prstGeom>
          <a:noFill/>
          <a:ln w="9525">
            <a:solidFill>
              <a:schemeClr val="tx1"/>
            </a:solidFill>
            <a:miter lim="800000"/>
            <a:headEnd/>
            <a:tailEnd/>
          </a:ln>
        </p:spPr>
        <p:txBody>
          <a:bodyPr wrap="none" anchor="ctr"/>
          <a:lstStyle/>
          <a:p>
            <a:endParaRPr lang="en-US"/>
          </a:p>
        </p:txBody>
      </p:sp>
      <p:sp>
        <p:nvSpPr>
          <p:cNvPr id="19475" name="Line 33"/>
          <p:cNvSpPr>
            <a:spLocks noChangeShapeType="1"/>
          </p:cNvSpPr>
          <p:nvPr/>
        </p:nvSpPr>
        <p:spPr bwMode="auto">
          <a:xfrm>
            <a:off x="3192464" y="4665664"/>
            <a:ext cx="2532063" cy="0"/>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76" name="Text Box 34"/>
          <p:cNvSpPr txBox="1">
            <a:spLocks noChangeArrowheads="1"/>
          </p:cNvSpPr>
          <p:nvPr/>
        </p:nvSpPr>
        <p:spPr bwMode="auto">
          <a:xfrm>
            <a:off x="4365626" y="4341815"/>
            <a:ext cx="344966" cy="584775"/>
          </a:xfrm>
          <a:prstGeom prst="rect">
            <a:avLst/>
          </a:prstGeom>
          <a:solidFill>
            <a:schemeClr val="bg1"/>
          </a:solidFill>
          <a:ln w="9525" algn="ctr">
            <a:noFill/>
            <a:miter lim="800000"/>
            <a:headEnd/>
            <a:tailEnd/>
          </a:ln>
        </p:spPr>
        <p:txBody>
          <a:bodyPr wrap="none">
            <a:spAutoFit/>
          </a:bodyPr>
          <a:lstStyle/>
          <a:p>
            <a:r>
              <a:rPr lang="en-US" sz="3200" dirty="0"/>
              <a:t>s</a:t>
            </a:r>
            <a:endParaRPr lang="en-US" sz="3200" baseline="-25000" dirty="0"/>
          </a:p>
        </p:txBody>
      </p:sp>
      <p:sp>
        <p:nvSpPr>
          <p:cNvPr id="19477" name="Line 36"/>
          <p:cNvSpPr>
            <a:spLocks noChangeShapeType="1"/>
          </p:cNvSpPr>
          <p:nvPr/>
        </p:nvSpPr>
        <p:spPr bwMode="auto">
          <a:xfrm>
            <a:off x="8513763" y="4551364"/>
            <a:ext cx="0" cy="228600"/>
          </a:xfrm>
          <a:prstGeom prst="line">
            <a:avLst/>
          </a:prstGeom>
          <a:noFill/>
          <a:ln w="9525">
            <a:solidFill>
              <a:schemeClr val="tx1"/>
            </a:solidFill>
            <a:miter lim="800000"/>
            <a:headEnd/>
            <a:tailEnd/>
          </a:ln>
        </p:spPr>
        <p:txBody>
          <a:bodyPr wrap="none" anchor="ctr"/>
          <a:lstStyle/>
          <a:p>
            <a:endParaRPr lang="en-US"/>
          </a:p>
        </p:txBody>
      </p:sp>
      <p:sp>
        <p:nvSpPr>
          <p:cNvPr id="19478" name="Line 37"/>
          <p:cNvSpPr>
            <a:spLocks noChangeShapeType="1"/>
          </p:cNvSpPr>
          <p:nvPr/>
        </p:nvSpPr>
        <p:spPr bwMode="auto">
          <a:xfrm>
            <a:off x="5748338" y="4660903"/>
            <a:ext cx="2719388" cy="9525"/>
          </a:xfrm>
          <a:prstGeom prst="line">
            <a:avLst/>
          </a:prstGeom>
          <a:noFill/>
          <a:ln w="9525">
            <a:solidFill>
              <a:schemeClr val="tx1"/>
            </a:solidFill>
            <a:miter lim="800000"/>
            <a:headEnd type="triangle" w="med" len="med"/>
            <a:tailEnd type="triangle" w="med" len="med"/>
          </a:ln>
        </p:spPr>
        <p:txBody>
          <a:bodyPr wrap="none" anchor="ctr"/>
          <a:lstStyle/>
          <a:p>
            <a:endParaRPr lang="en-US"/>
          </a:p>
        </p:txBody>
      </p:sp>
      <p:sp>
        <p:nvSpPr>
          <p:cNvPr id="19483" name="Line 48"/>
          <p:cNvSpPr>
            <a:spLocks noChangeShapeType="1"/>
          </p:cNvSpPr>
          <p:nvPr/>
        </p:nvSpPr>
        <p:spPr bwMode="auto">
          <a:xfrm>
            <a:off x="5746751" y="4551364"/>
            <a:ext cx="0" cy="228600"/>
          </a:xfrm>
          <a:prstGeom prst="line">
            <a:avLst/>
          </a:prstGeom>
          <a:noFill/>
          <a:ln w="9525">
            <a:solidFill>
              <a:schemeClr val="tx1"/>
            </a:solidFill>
            <a:miter lim="800000"/>
            <a:headEnd/>
            <a:tailEnd/>
          </a:ln>
        </p:spPr>
        <p:txBody>
          <a:bodyPr wrap="none" anchor="ctr"/>
          <a:lstStyle/>
          <a:p>
            <a:endParaRPr lang="en-US"/>
          </a:p>
        </p:txBody>
      </p:sp>
      <p:sp>
        <p:nvSpPr>
          <p:cNvPr id="31" name="Text Box 34"/>
          <p:cNvSpPr txBox="1">
            <a:spLocks noChangeArrowheads="1"/>
          </p:cNvSpPr>
          <p:nvPr/>
        </p:nvSpPr>
        <p:spPr bwMode="auto">
          <a:xfrm>
            <a:off x="6967646" y="4276234"/>
            <a:ext cx="481222" cy="646331"/>
          </a:xfrm>
          <a:prstGeom prst="rect">
            <a:avLst/>
          </a:prstGeom>
          <a:solidFill>
            <a:schemeClr val="bg1"/>
          </a:solidFill>
          <a:ln w="9525" algn="ctr">
            <a:noFill/>
            <a:miter lim="800000"/>
            <a:headEnd/>
            <a:tailEnd/>
          </a:ln>
        </p:spPr>
        <p:txBody>
          <a:bodyPr wrap="none">
            <a:spAutoFit/>
          </a:bodyPr>
          <a:lstStyle/>
          <a:p>
            <a:r>
              <a:rPr lang="en-US" sz="3600" dirty="0"/>
              <a:t>s’</a:t>
            </a:r>
            <a:endParaRPr lang="en-US" sz="3600" baseline="-25000" dirty="0"/>
          </a:p>
        </p:txBody>
      </p:sp>
      <p:sp>
        <p:nvSpPr>
          <p:cNvPr id="2" name="Down Arrow 1"/>
          <p:cNvSpPr/>
          <p:nvPr/>
        </p:nvSpPr>
        <p:spPr>
          <a:xfrm flipV="1">
            <a:off x="2937273" y="1836343"/>
            <a:ext cx="450056" cy="1140619"/>
          </a:xfrm>
          <a:prstGeom prst="downArrow">
            <a:avLst>
              <a:gd name="adj1" fmla="val 27425"/>
              <a:gd name="adj2" fmla="val 89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a:off x="7032626" y="3002362"/>
            <a:ext cx="251221" cy="619661"/>
          </a:xfrm>
          <a:prstGeom prst="downArrow">
            <a:avLst>
              <a:gd name="adj1" fmla="val 27425"/>
              <a:gd name="adj2" fmla="val 89506"/>
            </a:avLst>
          </a:prstGeom>
          <a:solidFill>
            <a:schemeClr val="accent1">
              <a:lumMod val="20000"/>
              <a:lumOff val="80000"/>
            </a:schemeClr>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2565400" y="1836343"/>
            <a:ext cx="12700" cy="1137047"/>
          </a:xfrm>
          <a:prstGeom prst="straightConnector1">
            <a:avLst/>
          </a:prstGeom>
          <a:ln>
            <a:solidFill>
              <a:schemeClr val="tx1"/>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108200" y="2170770"/>
            <a:ext cx="373820" cy="523220"/>
          </a:xfrm>
          <a:prstGeom prst="rect">
            <a:avLst/>
          </a:prstGeom>
          <a:noFill/>
        </p:spPr>
        <p:txBody>
          <a:bodyPr wrap="none" rtlCol="0">
            <a:spAutoFit/>
          </a:bodyPr>
          <a:lstStyle/>
          <a:p>
            <a:r>
              <a:rPr lang="en-US" sz="2800" dirty="0"/>
              <a:t>h</a:t>
            </a:r>
          </a:p>
        </p:txBody>
      </p:sp>
      <p:cxnSp>
        <p:nvCxnSpPr>
          <p:cNvPr id="8" name="Straight Connector 7"/>
          <p:cNvCxnSpPr>
            <a:stCxn id="2" idx="2"/>
          </p:cNvCxnSpPr>
          <p:nvPr/>
        </p:nvCxnSpPr>
        <p:spPr>
          <a:xfrm flipH="1">
            <a:off x="2347913" y="1836342"/>
            <a:ext cx="81438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7147719" y="3622022"/>
            <a:ext cx="81438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76368" y="3098802"/>
            <a:ext cx="463588" cy="523220"/>
          </a:xfrm>
          <a:prstGeom prst="rect">
            <a:avLst/>
          </a:prstGeom>
          <a:noFill/>
        </p:spPr>
        <p:txBody>
          <a:bodyPr wrap="none" rtlCol="0">
            <a:spAutoFit/>
          </a:bodyPr>
          <a:lstStyle/>
          <a:p>
            <a:r>
              <a:rPr lang="en-US" sz="2800" dirty="0"/>
              <a:t>h’</a:t>
            </a:r>
          </a:p>
        </p:txBody>
      </p:sp>
      <p:cxnSp>
        <p:nvCxnSpPr>
          <p:cNvPr id="38" name="Straight Arrow Connector 37"/>
          <p:cNvCxnSpPr/>
          <p:nvPr/>
        </p:nvCxnSpPr>
        <p:spPr>
          <a:xfrm>
            <a:off x="7423468" y="2963864"/>
            <a:ext cx="12700" cy="658158"/>
          </a:xfrm>
          <a:prstGeom prst="straightConnector1">
            <a:avLst/>
          </a:prstGeom>
          <a:ln>
            <a:solidFill>
              <a:schemeClr val="tx1"/>
            </a:solidFill>
            <a:prstDash val="lgDash"/>
            <a:headEnd type="arrow"/>
            <a:tailEnd type="arrow"/>
          </a:ln>
        </p:spPr>
        <p:style>
          <a:lnRef idx="1">
            <a:schemeClr val="accent1"/>
          </a:lnRef>
          <a:fillRef idx="0">
            <a:schemeClr val="accent1"/>
          </a:fillRef>
          <a:effectRef idx="0">
            <a:schemeClr val="accent1"/>
          </a:effectRef>
          <a:fontRef idx="minor">
            <a:schemeClr val="tx1"/>
          </a:fontRef>
        </p:style>
      </p:cxnSp>
      <p:sp>
        <p:nvSpPr>
          <p:cNvPr id="40" name="Line 24"/>
          <p:cNvSpPr>
            <a:spLocks noChangeShapeType="1"/>
          </p:cNvSpPr>
          <p:nvPr/>
        </p:nvSpPr>
        <p:spPr bwMode="auto">
          <a:xfrm>
            <a:off x="3162302" y="1836342"/>
            <a:ext cx="5489575" cy="2439891"/>
          </a:xfrm>
          <a:prstGeom prst="line">
            <a:avLst/>
          </a:prstGeom>
          <a:noFill/>
          <a:ln w="9525">
            <a:solidFill>
              <a:srgbClr val="FF0000"/>
            </a:solidFill>
            <a:miter lim="800000"/>
            <a:headEnd/>
            <a:tailEnd type="triangle" w="med" len="med"/>
          </a:ln>
        </p:spPr>
        <p:txBody>
          <a:bodyPr wrap="none" anchor="ctr"/>
          <a:lstStyle/>
          <a:p>
            <a:endParaRPr lang="en-US"/>
          </a:p>
        </p:txBody>
      </p:sp>
      <p:sp>
        <p:nvSpPr>
          <p:cNvPr id="11" name="TextBox 10"/>
          <p:cNvSpPr txBox="1"/>
          <p:nvPr/>
        </p:nvSpPr>
        <p:spPr>
          <a:xfrm flipH="1">
            <a:off x="4127500" y="2449654"/>
            <a:ext cx="381794" cy="523220"/>
          </a:xfrm>
          <a:prstGeom prst="rect">
            <a:avLst/>
          </a:prstGeom>
          <a:noFill/>
        </p:spPr>
        <p:txBody>
          <a:bodyPr wrap="square" rtlCol="0">
            <a:spAutoFit/>
          </a:bodyPr>
          <a:lstStyle/>
          <a:p>
            <a:r>
              <a:rPr lang="en-US" sz="2800" dirty="0">
                <a:sym typeface="Symbol"/>
              </a:rPr>
              <a:t></a:t>
            </a:r>
            <a:endParaRPr lang="en-US" sz="2800" dirty="0"/>
          </a:p>
        </p:txBody>
      </p:sp>
      <p:sp>
        <p:nvSpPr>
          <p:cNvPr id="43" name="TextBox 42"/>
          <p:cNvSpPr txBox="1"/>
          <p:nvPr/>
        </p:nvSpPr>
        <p:spPr>
          <a:xfrm>
            <a:off x="6331088" y="2971010"/>
            <a:ext cx="304892" cy="369332"/>
          </a:xfrm>
          <a:prstGeom prst="rect">
            <a:avLst/>
          </a:prstGeom>
          <a:noFill/>
        </p:spPr>
        <p:txBody>
          <a:bodyPr wrap="none" rtlCol="0">
            <a:spAutoFit/>
          </a:bodyPr>
          <a:lstStyle/>
          <a:p>
            <a:r>
              <a:rPr lang="en-US" dirty="0">
                <a:sym typeface="Symbol"/>
              </a:rPr>
              <a:t></a:t>
            </a:r>
            <a:endParaRPr lang="en-US" dirty="0"/>
          </a:p>
        </p:txBody>
      </p:sp>
      <p:sp>
        <p:nvSpPr>
          <p:cNvPr id="12" name="Arc 11"/>
          <p:cNvSpPr/>
          <p:nvPr/>
        </p:nvSpPr>
        <p:spPr>
          <a:xfrm rot="14674690">
            <a:off x="4443186" y="2566223"/>
            <a:ext cx="685800" cy="545069"/>
          </a:xfrm>
          <a:prstGeom prst="arc">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3517125">
            <a:off x="6022395" y="2949510"/>
            <a:ext cx="344058" cy="271984"/>
          </a:xfrm>
          <a:prstGeom prst="arc">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19392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ChangeArrowheads="1"/>
          </p:cNvSpPr>
          <p:nvPr>
            <p:ph type="title"/>
          </p:nvPr>
        </p:nvSpPr>
        <p:spPr/>
        <p:txBody>
          <a:bodyPr/>
          <a:lstStyle/>
          <a:p>
            <a:r>
              <a:rPr lang="en-US" dirty="0"/>
              <a:t>Question 223.15.3</a:t>
            </a:r>
          </a:p>
        </p:txBody>
      </p:sp>
      <p:sp>
        <p:nvSpPr>
          <p:cNvPr id="167940" name="Rectangle 3"/>
          <p:cNvSpPr>
            <a:spLocks noGrp="1" noChangeArrowheads="1"/>
          </p:cNvSpPr>
          <p:nvPr>
            <p:ph idx="1"/>
          </p:nvPr>
        </p:nvSpPr>
        <p:spPr/>
        <p:txBody>
          <a:bodyPr/>
          <a:lstStyle/>
          <a:p>
            <a:pPr marL="609600" indent="-609600">
              <a:buNone/>
            </a:pPr>
            <a:r>
              <a:rPr lang="en-US"/>
              <a:t>You are building a camera with refractive lenses. Would you expect all colors of light to focus at the same point?</a:t>
            </a:r>
          </a:p>
          <a:p>
            <a:pPr marL="609600" indent="-609600">
              <a:buFontTx/>
              <a:buAutoNum type="alphaLcParenR"/>
            </a:pPr>
            <a:r>
              <a:rPr lang="en-US"/>
              <a:t>Yes</a:t>
            </a:r>
          </a:p>
          <a:p>
            <a:pPr marL="609600" indent="-609600">
              <a:buFontTx/>
              <a:buAutoNum type="alphaLcParenR"/>
            </a:pPr>
            <a:r>
              <a:rPr lang="en-US"/>
              <a:t>No</a:t>
            </a:r>
          </a:p>
          <a:p>
            <a:pPr marL="609600" indent="-609600">
              <a:buFontTx/>
              <a:buAutoNum type="alphaLcParenR"/>
            </a:pPr>
            <a:r>
              <a:rPr lang="en-US"/>
              <a:t>Can’t tell</a:t>
            </a:r>
          </a:p>
        </p:txBody>
      </p:sp>
      <p:sp>
        <p:nvSpPr>
          <p:cNvPr id="167938" name="Slide Number Placeholder 5"/>
          <p:cNvSpPr>
            <a:spLocks noGrp="1"/>
          </p:cNvSpPr>
          <p:nvPr>
            <p:ph type="sldNum" sz="quarter" idx="12"/>
          </p:nvPr>
        </p:nvSpPr>
        <p:spPr>
          <a:noFill/>
        </p:spPr>
        <p:txBody>
          <a:bodyPr/>
          <a:lstStyle/>
          <a:p>
            <a:fld id="{10D07768-D6B0-4518-800F-EC5E0B938D94}" type="slidenum">
              <a:rPr lang="en-US" smtClean="0"/>
              <a:pPr/>
              <a:t>51</a:t>
            </a:fld>
            <a:endParaRPr lang="en-US"/>
          </a:p>
        </p:txBody>
      </p:sp>
    </p:spTree>
    <p:extLst>
      <p:ext uri="{BB962C8B-B14F-4D97-AF65-F5344CB8AC3E}">
        <p14:creationId xmlns:p14="http://schemas.microsoft.com/office/powerpoint/2010/main" val="3638826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2225040" y="889496"/>
            <a:ext cx="7982719" cy="5236985"/>
          </a:xfrm>
          <a:prstGeom prst="rect">
            <a:avLst/>
          </a:prstGeom>
          <a:noFill/>
          <a:ln w="9525">
            <a:noFill/>
            <a:miter lim="800000"/>
            <a:headEnd/>
            <a:tailEnd/>
          </a:ln>
          <a:effectLst/>
        </p:spPr>
      </p:pic>
    </p:spTree>
    <p:extLst>
      <p:ext uri="{BB962C8B-B14F-4D97-AF65-F5344CB8AC3E}">
        <p14:creationId xmlns:p14="http://schemas.microsoft.com/office/powerpoint/2010/main" val="2852381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353629" y="530544"/>
            <a:ext cx="7635821" cy="5138737"/>
          </a:xfrm>
          <a:prstGeom prst="rect">
            <a:avLst/>
          </a:prstGeom>
          <a:noFill/>
          <a:ln w="9525">
            <a:noFill/>
            <a:miter lim="800000"/>
            <a:headEnd/>
            <a:tailEnd/>
          </a:ln>
          <a:effectLst/>
        </p:spPr>
      </p:pic>
    </p:spTree>
    <p:extLst>
      <p:ext uri="{BB962C8B-B14F-4D97-AF65-F5344CB8AC3E}">
        <p14:creationId xmlns:p14="http://schemas.microsoft.com/office/powerpoint/2010/main" val="2546036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Text Placeholder 3"/>
          <p:cNvSpPr>
            <a:spLocks noGrp="1"/>
          </p:cNvSpPr>
          <p:nvPr>
            <p:ph type="body" sz="half" idx="2"/>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5938839" y="3090864"/>
            <a:ext cx="277580" cy="597217"/>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4937760" y="1964056"/>
            <a:ext cx="1774508" cy="3324225"/>
          </a:xfrm>
          <a:prstGeom prst="rect">
            <a:avLst/>
          </a:prstGeom>
          <a:noFill/>
          <a:ln w="9525">
            <a:noFill/>
            <a:miter lim="800000"/>
            <a:headEnd/>
            <a:tailEnd/>
          </a:ln>
          <a:effectLst/>
        </p:spPr>
      </p:pic>
    </p:spTree>
    <p:extLst>
      <p:ext uri="{BB962C8B-B14F-4D97-AF65-F5344CB8AC3E}">
        <p14:creationId xmlns:p14="http://schemas.microsoft.com/office/powerpoint/2010/main" val="1100038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3"/>
          <p:cNvSpPr>
            <a:spLocks noGrp="1"/>
          </p:cNvSpPr>
          <p:nvPr>
            <p:ph type="sldNum" sz="quarter" idx="12"/>
          </p:nvPr>
        </p:nvSpPr>
        <p:spPr>
          <a:noFill/>
        </p:spPr>
        <p:txBody>
          <a:bodyPr/>
          <a:lstStyle/>
          <a:p>
            <a:fld id="{D9522729-DB03-484C-B934-8304638AC9B4}" type="slidenum">
              <a:rPr lang="en-US" smtClean="0"/>
              <a:pPr/>
              <a:t>55</a:t>
            </a:fld>
            <a:endParaRPr lang="en-US"/>
          </a:p>
        </p:txBody>
      </p:sp>
      <p:sp>
        <p:nvSpPr>
          <p:cNvPr id="184323" name="Text Box 2"/>
          <p:cNvSpPr txBox="1">
            <a:spLocks noChangeArrowheads="1"/>
          </p:cNvSpPr>
          <p:nvPr/>
        </p:nvSpPr>
        <p:spPr bwMode="auto">
          <a:xfrm>
            <a:off x="2286000" y="381001"/>
            <a:ext cx="7620000" cy="366713"/>
          </a:xfrm>
          <a:prstGeom prst="rect">
            <a:avLst/>
          </a:prstGeom>
          <a:noFill/>
          <a:ln w="9525" algn="ctr">
            <a:noFill/>
            <a:miter lim="800000"/>
            <a:headEnd/>
            <a:tailEnd/>
          </a:ln>
        </p:spPr>
        <p:txBody>
          <a:bodyPr anchor="ctr"/>
          <a:lstStyle/>
          <a:p>
            <a:pPr algn="ctr"/>
            <a:r>
              <a:rPr lang="en-US" sz="3600" dirty="0">
                <a:solidFill>
                  <a:schemeClr val="tx2"/>
                </a:solidFill>
              </a:rPr>
              <a:t>Question 223.18.1</a:t>
            </a:r>
          </a:p>
        </p:txBody>
      </p:sp>
      <p:sp>
        <p:nvSpPr>
          <p:cNvPr id="184324" name="Text Box 3"/>
          <p:cNvSpPr txBox="1">
            <a:spLocks noChangeArrowheads="1"/>
          </p:cNvSpPr>
          <p:nvPr/>
        </p:nvSpPr>
        <p:spPr bwMode="auto">
          <a:xfrm>
            <a:off x="2286000" y="1295400"/>
            <a:ext cx="7620000" cy="3231654"/>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Two campers wish to start a fire during the day. One camper is nearsighted and one is farsighted. Whose glasses should be used to focus the Sun’s rays onto some paper to start the fire?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either camper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nearsighted camper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farsighted camper</a:t>
            </a:r>
          </a:p>
        </p:txBody>
      </p:sp>
      <p:sp>
        <p:nvSpPr>
          <p:cNvPr id="184325" name="Line 4"/>
          <p:cNvSpPr>
            <a:spLocks noChangeShapeType="1"/>
          </p:cNvSpPr>
          <p:nvPr/>
        </p:nvSpPr>
        <p:spPr bwMode="auto">
          <a:xfrm>
            <a:off x="4267200" y="990600"/>
            <a:ext cx="3733800" cy="0"/>
          </a:xfrm>
          <a:prstGeom prst="line">
            <a:avLst/>
          </a:prstGeom>
          <a:no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4261425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2819400" y="415926"/>
            <a:ext cx="6442074" cy="6442074"/>
          </a:xfrm>
          <a:prstGeom prst="rect">
            <a:avLst/>
          </a:prstGeom>
          <a:noFill/>
          <a:ln w="9525">
            <a:noFill/>
            <a:miter lim="800000"/>
            <a:headEnd/>
            <a:tailEnd/>
          </a:ln>
          <a:effectLst/>
        </p:spPr>
      </p:pic>
      <p:sp>
        <p:nvSpPr>
          <p:cNvPr id="5" name="TextBox 4"/>
          <p:cNvSpPr txBox="1"/>
          <p:nvPr/>
        </p:nvSpPr>
        <p:spPr>
          <a:xfrm>
            <a:off x="8458200" y="4876801"/>
            <a:ext cx="1644874" cy="769441"/>
          </a:xfrm>
          <a:prstGeom prst="rect">
            <a:avLst/>
          </a:prstGeom>
          <a:noFill/>
        </p:spPr>
        <p:txBody>
          <a:bodyPr wrap="none" rtlCol="0">
            <a:spAutoFit/>
          </a:bodyPr>
          <a:lstStyle/>
          <a:p>
            <a:r>
              <a:rPr lang="en-US" sz="4400" dirty="0"/>
              <a:t>Retina</a:t>
            </a:r>
          </a:p>
        </p:txBody>
      </p:sp>
      <p:sp>
        <p:nvSpPr>
          <p:cNvPr id="6" name="TextBox 5"/>
          <p:cNvSpPr txBox="1"/>
          <p:nvPr/>
        </p:nvSpPr>
        <p:spPr>
          <a:xfrm>
            <a:off x="3003326" y="762001"/>
            <a:ext cx="1220206" cy="769441"/>
          </a:xfrm>
          <a:prstGeom prst="rect">
            <a:avLst/>
          </a:prstGeom>
          <a:noFill/>
        </p:spPr>
        <p:txBody>
          <a:bodyPr wrap="none" rtlCol="0">
            <a:spAutoFit/>
          </a:bodyPr>
          <a:lstStyle/>
          <a:p>
            <a:r>
              <a:rPr lang="en-US" sz="4400" dirty="0"/>
              <a:t>Lens</a:t>
            </a:r>
          </a:p>
        </p:txBody>
      </p:sp>
      <p:sp>
        <p:nvSpPr>
          <p:cNvPr id="7" name="TextBox 6"/>
          <p:cNvSpPr txBox="1"/>
          <p:nvPr/>
        </p:nvSpPr>
        <p:spPr>
          <a:xfrm>
            <a:off x="2057401" y="4876801"/>
            <a:ext cx="1829347" cy="769441"/>
          </a:xfrm>
          <a:prstGeom prst="rect">
            <a:avLst/>
          </a:prstGeom>
          <a:noFill/>
        </p:spPr>
        <p:txBody>
          <a:bodyPr wrap="none" rtlCol="0">
            <a:spAutoFit/>
          </a:bodyPr>
          <a:lstStyle/>
          <a:p>
            <a:r>
              <a:rPr lang="en-US" sz="4400" dirty="0"/>
              <a:t>Cornea</a:t>
            </a:r>
          </a:p>
        </p:txBody>
      </p:sp>
      <p:sp>
        <p:nvSpPr>
          <p:cNvPr id="8" name="Freeform 7"/>
          <p:cNvSpPr/>
          <p:nvPr/>
        </p:nvSpPr>
        <p:spPr>
          <a:xfrm>
            <a:off x="3695701" y="1543050"/>
            <a:ext cx="771525" cy="1771650"/>
          </a:xfrm>
          <a:custGeom>
            <a:avLst/>
            <a:gdLst>
              <a:gd name="connsiteX0" fmla="*/ 0 w 771525"/>
              <a:gd name="connsiteY0" fmla="*/ 0 h 1771650"/>
              <a:gd name="connsiteX1" fmla="*/ 200025 w 771525"/>
              <a:gd name="connsiteY1" fmla="*/ 400050 h 1771650"/>
              <a:gd name="connsiteX2" fmla="*/ 228600 w 771525"/>
              <a:gd name="connsiteY2" fmla="*/ 228600 h 1771650"/>
              <a:gd name="connsiteX3" fmla="*/ 771525 w 771525"/>
              <a:gd name="connsiteY3" fmla="*/ 1771650 h 1771650"/>
              <a:gd name="connsiteX4" fmla="*/ 771525 w 771525"/>
              <a:gd name="connsiteY4" fmla="*/ 1771650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5" h="1771650">
                <a:moveTo>
                  <a:pt x="0" y="0"/>
                </a:moveTo>
                <a:cubicBezTo>
                  <a:pt x="80962" y="180975"/>
                  <a:pt x="161925" y="361950"/>
                  <a:pt x="200025" y="400050"/>
                </a:cubicBezTo>
                <a:cubicBezTo>
                  <a:pt x="238125" y="438150"/>
                  <a:pt x="133350" y="0"/>
                  <a:pt x="228600" y="228600"/>
                </a:cubicBezTo>
                <a:cubicBezTo>
                  <a:pt x="323850" y="457200"/>
                  <a:pt x="771525" y="1771650"/>
                  <a:pt x="771525" y="1771650"/>
                </a:cubicBezTo>
                <a:lnTo>
                  <a:pt x="771525" y="1771650"/>
                </a:ln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Freeform 8"/>
          <p:cNvSpPr/>
          <p:nvPr/>
        </p:nvSpPr>
        <p:spPr>
          <a:xfrm>
            <a:off x="2971800" y="4191000"/>
            <a:ext cx="742950" cy="1028700"/>
          </a:xfrm>
          <a:custGeom>
            <a:avLst/>
            <a:gdLst>
              <a:gd name="connsiteX0" fmla="*/ 0 w 742950"/>
              <a:gd name="connsiteY0" fmla="*/ 1028700 h 1028700"/>
              <a:gd name="connsiteX1" fmla="*/ 428625 w 742950"/>
              <a:gd name="connsiteY1" fmla="*/ 371475 h 1028700"/>
              <a:gd name="connsiteX2" fmla="*/ 400050 w 742950"/>
              <a:gd name="connsiteY2" fmla="*/ 628650 h 1028700"/>
              <a:gd name="connsiteX3" fmla="*/ 742950 w 742950"/>
              <a:gd name="connsiteY3" fmla="*/ 0 h 1028700"/>
            </a:gdLst>
            <a:ahLst/>
            <a:cxnLst>
              <a:cxn ang="0">
                <a:pos x="connsiteX0" y="connsiteY0"/>
              </a:cxn>
              <a:cxn ang="0">
                <a:pos x="connsiteX1" y="connsiteY1"/>
              </a:cxn>
              <a:cxn ang="0">
                <a:pos x="connsiteX2" y="connsiteY2"/>
              </a:cxn>
              <a:cxn ang="0">
                <a:pos x="connsiteX3" y="connsiteY3"/>
              </a:cxn>
            </a:cxnLst>
            <a:rect l="l" t="t" r="r" b="b"/>
            <a:pathLst>
              <a:path w="742950" h="1028700">
                <a:moveTo>
                  <a:pt x="0" y="1028700"/>
                </a:moveTo>
                <a:cubicBezTo>
                  <a:pt x="180975" y="733425"/>
                  <a:pt x="361950" y="438150"/>
                  <a:pt x="428625" y="371475"/>
                </a:cubicBezTo>
                <a:cubicBezTo>
                  <a:pt x="495300" y="304800"/>
                  <a:pt x="347663" y="690562"/>
                  <a:pt x="400050" y="628650"/>
                </a:cubicBezTo>
                <a:cubicBezTo>
                  <a:pt x="452437" y="566738"/>
                  <a:pt x="685800" y="90487"/>
                  <a:pt x="742950" y="0"/>
                </a:cubicBez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6724651" y="4143375"/>
            <a:ext cx="1685925" cy="1028700"/>
          </a:xfrm>
          <a:custGeom>
            <a:avLst/>
            <a:gdLst>
              <a:gd name="connsiteX0" fmla="*/ 1685925 w 1685925"/>
              <a:gd name="connsiteY0" fmla="*/ 1028700 h 1028700"/>
              <a:gd name="connsiteX1" fmla="*/ 1171575 w 1685925"/>
              <a:gd name="connsiteY1" fmla="*/ 685800 h 1028700"/>
              <a:gd name="connsiteX2" fmla="*/ 1257300 w 1685925"/>
              <a:gd name="connsiteY2" fmla="*/ 857250 h 1028700"/>
              <a:gd name="connsiteX3" fmla="*/ 0 w 1685925"/>
              <a:gd name="connsiteY3" fmla="*/ 0 h 1028700"/>
            </a:gdLst>
            <a:ahLst/>
            <a:cxnLst>
              <a:cxn ang="0">
                <a:pos x="connsiteX0" y="connsiteY0"/>
              </a:cxn>
              <a:cxn ang="0">
                <a:pos x="connsiteX1" y="connsiteY1"/>
              </a:cxn>
              <a:cxn ang="0">
                <a:pos x="connsiteX2" y="connsiteY2"/>
              </a:cxn>
              <a:cxn ang="0">
                <a:pos x="connsiteX3" y="connsiteY3"/>
              </a:cxn>
            </a:cxnLst>
            <a:rect l="l" t="t" r="r" b="b"/>
            <a:pathLst>
              <a:path w="1685925" h="1028700">
                <a:moveTo>
                  <a:pt x="1685925" y="1028700"/>
                </a:moveTo>
                <a:lnTo>
                  <a:pt x="1171575" y="685800"/>
                </a:lnTo>
                <a:lnTo>
                  <a:pt x="1257300" y="857250"/>
                </a:lnTo>
                <a:lnTo>
                  <a:pt x="0" y="0"/>
                </a:ln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1524000" y="1676400"/>
            <a:ext cx="2057400" cy="1077218"/>
          </a:xfrm>
          <a:prstGeom prst="rect">
            <a:avLst/>
          </a:prstGeom>
          <a:noFill/>
        </p:spPr>
        <p:txBody>
          <a:bodyPr wrap="square" rtlCol="0">
            <a:spAutoFit/>
          </a:bodyPr>
          <a:lstStyle/>
          <a:p>
            <a:r>
              <a:rPr lang="en-US" sz="3200" dirty="0"/>
              <a:t>Aqueous humor</a:t>
            </a:r>
          </a:p>
        </p:txBody>
      </p:sp>
      <p:sp>
        <p:nvSpPr>
          <p:cNvPr id="13" name="TextBox 12"/>
          <p:cNvSpPr txBox="1"/>
          <p:nvPr/>
        </p:nvSpPr>
        <p:spPr>
          <a:xfrm>
            <a:off x="7620000" y="533400"/>
            <a:ext cx="2057400" cy="1077218"/>
          </a:xfrm>
          <a:prstGeom prst="rect">
            <a:avLst/>
          </a:prstGeom>
          <a:noFill/>
        </p:spPr>
        <p:txBody>
          <a:bodyPr wrap="square" rtlCol="0">
            <a:spAutoFit/>
          </a:bodyPr>
          <a:lstStyle/>
          <a:p>
            <a:r>
              <a:rPr lang="en-US" sz="3200" dirty="0"/>
              <a:t>Vitreous humor</a:t>
            </a:r>
          </a:p>
        </p:txBody>
      </p:sp>
      <p:sp>
        <p:nvSpPr>
          <p:cNvPr id="15" name="Freeform 14"/>
          <p:cNvSpPr/>
          <p:nvPr/>
        </p:nvSpPr>
        <p:spPr>
          <a:xfrm>
            <a:off x="6438901" y="1600201"/>
            <a:ext cx="1457325" cy="1914525"/>
          </a:xfrm>
          <a:custGeom>
            <a:avLst/>
            <a:gdLst>
              <a:gd name="connsiteX0" fmla="*/ 1457325 w 1457325"/>
              <a:gd name="connsiteY0" fmla="*/ 0 h 1914525"/>
              <a:gd name="connsiteX1" fmla="*/ 600075 w 1457325"/>
              <a:gd name="connsiteY1" fmla="*/ 1000125 h 1914525"/>
              <a:gd name="connsiteX2" fmla="*/ 971550 w 1457325"/>
              <a:gd name="connsiteY2" fmla="*/ 857250 h 1914525"/>
              <a:gd name="connsiteX3" fmla="*/ 0 w 1457325"/>
              <a:gd name="connsiteY3" fmla="*/ 1914525 h 1914525"/>
            </a:gdLst>
            <a:ahLst/>
            <a:cxnLst>
              <a:cxn ang="0">
                <a:pos x="connsiteX0" y="connsiteY0"/>
              </a:cxn>
              <a:cxn ang="0">
                <a:pos x="connsiteX1" y="connsiteY1"/>
              </a:cxn>
              <a:cxn ang="0">
                <a:pos x="connsiteX2" y="connsiteY2"/>
              </a:cxn>
              <a:cxn ang="0">
                <a:pos x="connsiteX3" y="connsiteY3"/>
              </a:cxn>
            </a:cxnLst>
            <a:rect l="l" t="t" r="r" b="b"/>
            <a:pathLst>
              <a:path w="1457325" h="1914525">
                <a:moveTo>
                  <a:pt x="1457325" y="0"/>
                </a:moveTo>
                <a:cubicBezTo>
                  <a:pt x="1069181" y="428625"/>
                  <a:pt x="681037" y="857250"/>
                  <a:pt x="600075" y="1000125"/>
                </a:cubicBezTo>
                <a:cubicBezTo>
                  <a:pt x="519113" y="1143000"/>
                  <a:pt x="1071562" y="704850"/>
                  <a:pt x="971550" y="857250"/>
                </a:cubicBezTo>
                <a:cubicBezTo>
                  <a:pt x="871538" y="1009650"/>
                  <a:pt x="176212" y="1752600"/>
                  <a:pt x="0" y="1914525"/>
                </a:cubicBez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2895600" y="2362200"/>
            <a:ext cx="1028700" cy="628650"/>
          </a:xfrm>
          <a:custGeom>
            <a:avLst/>
            <a:gdLst>
              <a:gd name="connsiteX0" fmla="*/ 0 w 1028700"/>
              <a:gd name="connsiteY0" fmla="*/ 0 h 628650"/>
              <a:gd name="connsiteX1" fmla="*/ 600075 w 1028700"/>
              <a:gd name="connsiteY1" fmla="*/ 171450 h 628650"/>
              <a:gd name="connsiteX2" fmla="*/ 285750 w 1028700"/>
              <a:gd name="connsiteY2" fmla="*/ 314325 h 628650"/>
              <a:gd name="connsiteX3" fmla="*/ 1028700 w 1028700"/>
              <a:gd name="connsiteY3" fmla="*/ 628650 h 628650"/>
              <a:gd name="connsiteX4" fmla="*/ 1028700 w 1028700"/>
              <a:gd name="connsiteY4" fmla="*/ 628650 h 62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700" h="628650">
                <a:moveTo>
                  <a:pt x="0" y="0"/>
                </a:moveTo>
                <a:cubicBezTo>
                  <a:pt x="276225" y="59531"/>
                  <a:pt x="552450" y="119063"/>
                  <a:pt x="600075" y="171450"/>
                </a:cubicBezTo>
                <a:cubicBezTo>
                  <a:pt x="647700" y="223838"/>
                  <a:pt x="214313" y="238125"/>
                  <a:pt x="285750" y="314325"/>
                </a:cubicBezTo>
                <a:cubicBezTo>
                  <a:pt x="357188" y="390525"/>
                  <a:pt x="1028700" y="628650"/>
                  <a:pt x="1028700" y="628650"/>
                </a:cubicBezTo>
                <a:lnTo>
                  <a:pt x="1028700" y="628650"/>
                </a:ln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flipV="1">
            <a:off x="2781300" y="3352801"/>
            <a:ext cx="1200150" cy="119063"/>
          </a:xfrm>
          <a:custGeom>
            <a:avLst/>
            <a:gdLst>
              <a:gd name="connsiteX0" fmla="*/ 0 w 1200150"/>
              <a:gd name="connsiteY0" fmla="*/ 271462 h 271462"/>
              <a:gd name="connsiteX1" fmla="*/ 800100 w 1200150"/>
              <a:gd name="connsiteY1" fmla="*/ 42862 h 271462"/>
              <a:gd name="connsiteX2" fmla="*/ 1200150 w 1200150"/>
              <a:gd name="connsiteY2" fmla="*/ 14287 h 271462"/>
            </a:gdLst>
            <a:ahLst/>
            <a:cxnLst>
              <a:cxn ang="0">
                <a:pos x="connsiteX0" y="connsiteY0"/>
              </a:cxn>
              <a:cxn ang="0">
                <a:pos x="connsiteX1" y="connsiteY1"/>
              </a:cxn>
              <a:cxn ang="0">
                <a:pos x="connsiteX2" y="connsiteY2"/>
              </a:cxn>
            </a:cxnLst>
            <a:rect l="l" t="t" r="r" b="b"/>
            <a:pathLst>
              <a:path w="1200150" h="271462">
                <a:moveTo>
                  <a:pt x="0" y="271462"/>
                </a:moveTo>
                <a:cubicBezTo>
                  <a:pt x="300037" y="178593"/>
                  <a:pt x="600075" y="85725"/>
                  <a:pt x="800100" y="42862"/>
                </a:cubicBezTo>
                <a:cubicBezTo>
                  <a:pt x="1000125" y="0"/>
                  <a:pt x="1100137" y="7143"/>
                  <a:pt x="1200150" y="14287"/>
                </a:cubicBez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752600" y="2971801"/>
            <a:ext cx="1371600" cy="584775"/>
          </a:xfrm>
          <a:prstGeom prst="rect">
            <a:avLst/>
          </a:prstGeom>
          <a:noFill/>
        </p:spPr>
        <p:txBody>
          <a:bodyPr wrap="square" rtlCol="0">
            <a:spAutoFit/>
          </a:bodyPr>
          <a:lstStyle/>
          <a:p>
            <a:r>
              <a:rPr lang="en-US" sz="3200" dirty="0"/>
              <a:t>Pupil</a:t>
            </a:r>
          </a:p>
        </p:txBody>
      </p:sp>
      <p:sp>
        <p:nvSpPr>
          <p:cNvPr id="21" name="Freeform 20"/>
          <p:cNvSpPr/>
          <p:nvPr/>
        </p:nvSpPr>
        <p:spPr>
          <a:xfrm flipV="1">
            <a:off x="2895600" y="3886201"/>
            <a:ext cx="1200150" cy="119063"/>
          </a:xfrm>
          <a:custGeom>
            <a:avLst/>
            <a:gdLst>
              <a:gd name="connsiteX0" fmla="*/ 0 w 1200150"/>
              <a:gd name="connsiteY0" fmla="*/ 271462 h 271462"/>
              <a:gd name="connsiteX1" fmla="*/ 800100 w 1200150"/>
              <a:gd name="connsiteY1" fmla="*/ 42862 h 271462"/>
              <a:gd name="connsiteX2" fmla="*/ 1200150 w 1200150"/>
              <a:gd name="connsiteY2" fmla="*/ 14287 h 271462"/>
            </a:gdLst>
            <a:ahLst/>
            <a:cxnLst>
              <a:cxn ang="0">
                <a:pos x="connsiteX0" y="connsiteY0"/>
              </a:cxn>
              <a:cxn ang="0">
                <a:pos x="connsiteX1" y="connsiteY1"/>
              </a:cxn>
              <a:cxn ang="0">
                <a:pos x="connsiteX2" y="connsiteY2"/>
              </a:cxn>
            </a:cxnLst>
            <a:rect l="l" t="t" r="r" b="b"/>
            <a:pathLst>
              <a:path w="1200150" h="271462">
                <a:moveTo>
                  <a:pt x="0" y="271462"/>
                </a:moveTo>
                <a:cubicBezTo>
                  <a:pt x="300037" y="178593"/>
                  <a:pt x="600075" y="85725"/>
                  <a:pt x="800100" y="42862"/>
                </a:cubicBezTo>
                <a:cubicBezTo>
                  <a:pt x="1000125" y="0"/>
                  <a:pt x="1100137" y="7143"/>
                  <a:pt x="1200150" y="14287"/>
                </a:cubicBezTo>
              </a:path>
            </a:pathLst>
          </a:cu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2133600" y="3581401"/>
            <a:ext cx="1371600" cy="584775"/>
          </a:xfrm>
          <a:prstGeom prst="rect">
            <a:avLst/>
          </a:prstGeom>
          <a:noFill/>
        </p:spPr>
        <p:txBody>
          <a:bodyPr wrap="square" rtlCol="0">
            <a:spAutoFit/>
          </a:bodyPr>
          <a:lstStyle/>
          <a:p>
            <a:r>
              <a:rPr lang="en-US" sz="3200" dirty="0" err="1"/>
              <a:t>Irisl</a:t>
            </a:r>
            <a:endParaRPr lang="en-US" sz="3200" dirty="0"/>
          </a:p>
        </p:txBody>
      </p:sp>
    </p:spTree>
    <p:extLst>
      <p:ext uri="{BB962C8B-B14F-4D97-AF65-F5344CB8AC3E}">
        <p14:creationId xmlns:p14="http://schemas.microsoft.com/office/powerpoint/2010/main" val="2425876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2"/>
          <p:cNvGrpSpPr/>
          <p:nvPr/>
        </p:nvGrpSpPr>
        <p:grpSpPr>
          <a:xfrm>
            <a:off x="1948032" y="1627321"/>
            <a:ext cx="8024740" cy="2987542"/>
            <a:chOff x="123984" y="1627321"/>
            <a:chExt cx="8024740" cy="2987542"/>
          </a:xfrm>
        </p:grpSpPr>
        <p:sp>
          <p:nvSpPr>
            <p:cNvPr id="3" name="Oval 2"/>
            <p:cNvSpPr/>
            <p:nvPr/>
          </p:nvSpPr>
          <p:spPr>
            <a:xfrm>
              <a:off x="5297838" y="1779721"/>
              <a:ext cx="2606298" cy="2745783"/>
            </a:xfrm>
            <a:prstGeom prst="ellipse">
              <a:avLst/>
            </a:prstGeom>
            <a:solidFill>
              <a:srgbClr val="FFFF66"/>
            </a:solidFill>
            <a:ln w="31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486400" y="1999281"/>
              <a:ext cx="2247255" cy="2355744"/>
            </a:xfrm>
            <a:prstGeom prst="ellipse">
              <a:avLst/>
            </a:prstGeom>
            <a:gradFill flip="none" rotWithShape="1">
              <a:gsLst>
                <a:gs pos="0">
                  <a:srgbClr val="B9CDE5"/>
                </a:gs>
                <a:gs pos="50000">
                  <a:srgbClr val="969696">
                    <a:tint val="44500"/>
                    <a:satMod val="160000"/>
                  </a:srgbClr>
                </a:gs>
                <a:gs pos="100000">
                  <a:srgbClr val="969696">
                    <a:tint val="23500"/>
                    <a:satMod val="1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a:off x="5036945" y="2293751"/>
              <a:ext cx="1456846" cy="1642819"/>
            </a:xfrm>
            <a:prstGeom prst="arc">
              <a:avLst>
                <a:gd name="adj1" fmla="val 6516941"/>
                <a:gd name="adj2" fmla="val 15325950"/>
              </a:avLst>
            </a:prstGeom>
            <a:gradFill>
              <a:gsLst>
                <a:gs pos="0">
                  <a:srgbClr val="B9CDE5"/>
                </a:gs>
                <a:gs pos="50000">
                  <a:srgbClr val="969696">
                    <a:tint val="44500"/>
                    <a:satMod val="160000"/>
                  </a:srgbClr>
                </a:gs>
                <a:gs pos="100000">
                  <a:srgbClr val="969696">
                    <a:tint val="23500"/>
                    <a:satMod val="160000"/>
                  </a:srgbClr>
                </a:gs>
              </a:gsLst>
              <a:lin ang="10800000" scaled="1"/>
            </a:gradFill>
            <a:ln>
              <a:solidFill>
                <a:srgbClr val="99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rot="21414298">
              <a:off x="5412929" y="2634184"/>
              <a:ext cx="410724" cy="100592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rot="553477" flipH="1">
              <a:off x="7086514" y="2802348"/>
              <a:ext cx="616057" cy="723751"/>
            </a:xfrm>
            <a:prstGeom prst="parallelogram">
              <a:avLst>
                <a:gd name="adj" fmla="val 243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23984" y="1627321"/>
              <a:ext cx="2681207" cy="2293749"/>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7"/>
            <p:cNvGrpSpPr/>
            <p:nvPr/>
          </p:nvGrpSpPr>
          <p:grpSpPr>
            <a:xfrm>
              <a:off x="774893" y="1766812"/>
              <a:ext cx="1363850" cy="2848051"/>
              <a:chOff x="2045756" y="1999283"/>
              <a:chExt cx="1363850" cy="2696707"/>
            </a:xfrm>
          </p:grpSpPr>
          <p:sp>
            <p:nvSpPr>
              <p:cNvPr id="22" name="Flowchart: Terminator 21"/>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uble Bracket 23"/>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rapezoid 24"/>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60"/>
            <p:cNvGrpSpPr/>
            <p:nvPr/>
          </p:nvGrpSpPr>
          <p:grpSpPr>
            <a:xfrm>
              <a:off x="7175728" y="2960179"/>
              <a:ext cx="418444" cy="526943"/>
              <a:chOff x="4383429" y="1596327"/>
              <a:chExt cx="638012" cy="836908"/>
            </a:xfrm>
          </p:grpSpPr>
          <p:sp>
            <p:nvSpPr>
              <p:cNvPr id="16" name="Oval 15"/>
              <p:cNvSpPr/>
              <p:nvPr/>
            </p:nvSpPr>
            <p:spPr>
              <a:xfrm>
                <a:off x="4383429" y="1764224"/>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55"/>
              <p:cNvGrpSpPr/>
              <p:nvPr/>
            </p:nvGrpSpPr>
            <p:grpSpPr>
              <a:xfrm flipV="1">
                <a:off x="4571992" y="1596327"/>
                <a:ext cx="291863" cy="663847"/>
                <a:chOff x="2045756" y="1999283"/>
                <a:chExt cx="1363850" cy="2696707"/>
              </a:xfrm>
            </p:grpSpPr>
            <p:sp>
              <p:nvSpPr>
                <p:cNvPr id="18" name="Flowchart: Terminator 17"/>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uble Bracket 19"/>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rapezoid 20"/>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Can 13"/>
            <p:cNvSpPr/>
            <p:nvPr/>
          </p:nvSpPr>
          <p:spPr>
            <a:xfrm rot="8068981">
              <a:off x="7546708" y="3911559"/>
              <a:ext cx="429117" cy="774915"/>
            </a:xfrm>
            <a:prstGeom prst="can">
              <a:avLst/>
            </a:prstGeom>
            <a:solidFill>
              <a:srgbClr val="FFFF66"/>
            </a:solidFill>
            <a:ln w="3175">
              <a:solidFill>
                <a:srgbClr val="99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663597">
              <a:off x="7448049" y="3838599"/>
              <a:ext cx="123987" cy="461387"/>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56"/>
            <p:cNvGrpSpPr/>
            <p:nvPr/>
          </p:nvGrpSpPr>
          <p:grpSpPr>
            <a:xfrm>
              <a:off x="1828800" y="1771650"/>
              <a:ext cx="5500688" cy="1619250"/>
              <a:chOff x="1828800" y="1771650"/>
              <a:chExt cx="5500688" cy="1619250"/>
            </a:xfrm>
          </p:grpSpPr>
          <p:cxnSp>
            <p:nvCxnSpPr>
              <p:cNvPr id="27" name="Straight Connector 26"/>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 name="Group 57"/>
            <p:cNvGrpSpPr/>
            <p:nvPr/>
          </p:nvGrpSpPr>
          <p:grpSpPr>
            <a:xfrm flipV="1">
              <a:off x="1852612" y="2924175"/>
              <a:ext cx="5500688" cy="1619250"/>
              <a:chOff x="1828800" y="1771650"/>
              <a:chExt cx="5500688" cy="1619250"/>
            </a:xfrm>
          </p:grpSpPr>
          <p:cxnSp>
            <p:nvCxnSpPr>
              <p:cNvPr id="59" name="Straight Connector 58"/>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49901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223.18.2</a:t>
            </a:r>
          </a:p>
        </p:txBody>
      </p:sp>
      <p:sp>
        <p:nvSpPr>
          <p:cNvPr id="4" name="Content Placeholder 3"/>
          <p:cNvSpPr>
            <a:spLocks noGrp="1"/>
          </p:cNvSpPr>
          <p:nvPr>
            <p:ph idx="1"/>
          </p:nvPr>
        </p:nvSpPr>
        <p:spPr/>
        <p:txBody>
          <a:bodyPr/>
          <a:lstStyle/>
          <a:p>
            <a:pPr>
              <a:buNone/>
            </a:pPr>
            <a:r>
              <a:rPr lang="en-US" dirty="0"/>
              <a:t>What do biologists call the process of focusing the light in the eye?</a:t>
            </a:r>
          </a:p>
          <a:p>
            <a:pPr marL="514350" indent="-514350">
              <a:buFont typeface="+mj-lt"/>
              <a:buAutoNum type="alphaLcParenR"/>
            </a:pPr>
            <a:r>
              <a:rPr lang="en-US" dirty="0"/>
              <a:t>focusing</a:t>
            </a:r>
          </a:p>
          <a:p>
            <a:pPr marL="514350" indent="-514350">
              <a:buFont typeface="+mj-lt"/>
              <a:buAutoNum type="alphaLcParenR"/>
            </a:pPr>
            <a:r>
              <a:rPr lang="en-US" dirty="0"/>
              <a:t>accommodation</a:t>
            </a:r>
          </a:p>
          <a:p>
            <a:pPr marL="514350" indent="-514350">
              <a:buFont typeface="+mj-lt"/>
              <a:buAutoNum type="alphaLcParenR"/>
            </a:pPr>
            <a:r>
              <a:rPr lang="en-US" dirty="0"/>
              <a:t>image formation</a:t>
            </a:r>
          </a:p>
          <a:p>
            <a:pPr marL="514350" indent="-514350">
              <a:buFont typeface="+mj-lt"/>
              <a:buAutoNum type="alphaLcParenR"/>
            </a:pPr>
            <a:r>
              <a:rPr lang="en-US" dirty="0"/>
              <a:t>Contraction of the </a:t>
            </a:r>
            <a:r>
              <a:rPr lang="en-US" dirty="0" err="1"/>
              <a:t>ciliary</a:t>
            </a:r>
            <a:r>
              <a:rPr lang="en-US" dirty="0"/>
              <a:t> muscle</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58</a:t>
            </a:fld>
            <a:endParaRPr lang="en-US"/>
          </a:p>
        </p:txBody>
      </p:sp>
    </p:spTree>
    <p:extLst>
      <p:ext uri="{BB962C8B-B14F-4D97-AF65-F5344CB8AC3E}">
        <p14:creationId xmlns:p14="http://schemas.microsoft.com/office/powerpoint/2010/main" val="1016616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descr="neuro4e-fig-11-02-0"/>
          <p:cNvPicPr>
            <a:picLocks noChangeAspect="1" noChangeArrowheads="1"/>
          </p:cNvPicPr>
          <p:nvPr/>
        </p:nvPicPr>
        <p:blipFill>
          <a:blip r:embed="rId3" cstate="print"/>
          <a:srcRect/>
          <a:stretch>
            <a:fillRect/>
          </a:stretch>
        </p:blipFill>
        <p:spPr bwMode="auto">
          <a:xfrm>
            <a:off x="5715001" y="1143000"/>
            <a:ext cx="4854575" cy="3581400"/>
          </a:xfrm>
          <a:prstGeom prst="rect">
            <a:avLst/>
          </a:prstGeom>
          <a:noFill/>
          <a:ln w="9525">
            <a:noFill/>
            <a:miter lim="800000"/>
            <a:headEnd/>
            <a:tailEnd/>
          </a:ln>
        </p:spPr>
      </p:pic>
      <p:sp>
        <p:nvSpPr>
          <p:cNvPr id="28675" name="Rectangle 2"/>
          <p:cNvSpPr>
            <a:spLocks noGrp="1" noChangeArrowheads="1"/>
          </p:cNvSpPr>
          <p:nvPr>
            <p:ph type="title"/>
          </p:nvPr>
        </p:nvSpPr>
        <p:spPr>
          <a:xfrm>
            <a:off x="1981200" y="381000"/>
            <a:ext cx="8229600" cy="609600"/>
          </a:xfrm>
        </p:spPr>
        <p:txBody>
          <a:bodyPr>
            <a:normAutofit fontScale="90000"/>
          </a:bodyPr>
          <a:lstStyle/>
          <a:p>
            <a:r>
              <a:rPr lang="en-US" sz="4000" dirty="0">
                <a:solidFill>
                  <a:srgbClr val="00B050"/>
                </a:solidFill>
              </a:rPr>
              <a:t>Accommodation by the Lens</a:t>
            </a:r>
          </a:p>
        </p:txBody>
      </p:sp>
      <p:sp>
        <p:nvSpPr>
          <p:cNvPr id="28676" name="Content Placeholder 4"/>
          <p:cNvSpPr>
            <a:spLocks noGrp="1"/>
          </p:cNvSpPr>
          <p:nvPr>
            <p:ph idx="1"/>
          </p:nvPr>
        </p:nvSpPr>
        <p:spPr>
          <a:xfrm>
            <a:off x="1752600" y="1219200"/>
            <a:ext cx="3810000" cy="5257800"/>
          </a:xfrm>
        </p:spPr>
        <p:txBody>
          <a:bodyPr/>
          <a:lstStyle/>
          <a:p>
            <a:r>
              <a:rPr lang="en-US" sz="2000"/>
              <a:t>Accommodation refers to  dynamic changes in the shape of the lens.</a:t>
            </a:r>
          </a:p>
          <a:p>
            <a:r>
              <a:rPr lang="en-US" sz="2000"/>
              <a:t>As an object comes within about 20 feet the light rays originating at a point are no longer considered to be parallel.</a:t>
            </a:r>
          </a:p>
          <a:p>
            <a:r>
              <a:rPr lang="en-US" sz="2000"/>
              <a:t>Rather these light rays diverge and a greater refractive power is required to bring them into focus. </a:t>
            </a:r>
          </a:p>
          <a:p>
            <a:r>
              <a:rPr lang="en-US" sz="2000"/>
              <a:t>The lens can contribute about 12 or more diopters to the focusing of light rays on the back of the eye by rounding up.</a:t>
            </a:r>
          </a:p>
        </p:txBody>
      </p:sp>
    </p:spTree>
    <p:extLst>
      <p:ext uri="{BB962C8B-B14F-4D97-AF65-F5344CB8AC3E}">
        <p14:creationId xmlns:p14="http://schemas.microsoft.com/office/powerpoint/2010/main" val="293991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7934039"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51"/>
          <p:cNvSpPr>
            <a:spLocks/>
          </p:cNvSpPr>
          <p:nvPr/>
        </p:nvSpPr>
        <p:spPr bwMode="auto">
          <a:xfrm>
            <a:off x="7924800" y="1108365"/>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9" name="Group 43"/>
          <p:cNvGrpSpPr/>
          <p:nvPr/>
        </p:nvGrpSpPr>
        <p:grpSpPr>
          <a:xfrm flipV="1">
            <a:off x="4576617" y="1588657"/>
            <a:ext cx="4567385" cy="254212"/>
            <a:chOff x="3057235" y="1337083"/>
            <a:chExt cx="4564876" cy="270443"/>
          </a:xfrm>
        </p:grpSpPr>
        <p:cxnSp>
          <p:nvCxnSpPr>
            <p:cNvPr id="45" name="Straight Connector 44"/>
            <p:cNvCxnSpPr/>
            <p:nvPr/>
          </p:nvCxnSpPr>
          <p:spPr>
            <a:xfrm flipV="1">
              <a:off x="3057235" y="1337083"/>
              <a:ext cx="3442879" cy="250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6"/>
            </p:cNvCxnSpPr>
            <p:nvPr/>
          </p:nvCxnSpPr>
          <p:spPr>
            <a:xfrm flipH="1" flipV="1">
              <a:off x="6591596" y="1359994"/>
              <a:ext cx="1030515" cy="247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00114" y="1337083"/>
              <a:ext cx="103092" cy="15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2419927" y="2983345"/>
            <a:ext cx="3648364" cy="287251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8"/>
          <p:cNvGrpSpPr/>
          <p:nvPr/>
        </p:nvGrpSpPr>
        <p:grpSpPr>
          <a:xfrm flipH="1">
            <a:off x="3666835" y="1422401"/>
            <a:ext cx="914400" cy="378690"/>
            <a:chOff x="1653309" y="1182255"/>
            <a:chExt cx="914400" cy="508000"/>
          </a:xfrm>
        </p:grpSpPr>
        <p:sp>
          <p:nvSpPr>
            <p:cNvPr id="3" name="Oval 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42"/>
          <p:cNvGrpSpPr/>
          <p:nvPr/>
        </p:nvGrpSpPr>
        <p:grpSpPr>
          <a:xfrm>
            <a:off x="4581235" y="1340838"/>
            <a:ext cx="4562766" cy="247818"/>
            <a:chOff x="3057235" y="1340762"/>
            <a:chExt cx="4567782" cy="252394"/>
          </a:xfrm>
        </p:grpSpPr>
        <p:cxnSp>
          <p:nvCxnSpPr>
            <p:cNvPr id="13" name="Straight Connector 12"/>
            <p:cNvCxnSpPr>
              <a:stCxn id="8" idx="2"/>
            </p:cNvCxnSpPr>
            <p:nvPr/>
          </p:nvCxnSpPr>
          <p:spPr>
            <a:xfrm flipV="1">
              <a:off x="3057235" y="1349631"/>
              <a:ext cx="3450355" cy="2425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p:cNvCxnSpPr>
            <p:nvPr/>
          </p:nvCxnSpPr>
          <p:spPr>
            <a:xfrm flipH="1" flipV="1">
              <a:off x="6591580" y="1340762"/>
              <a:ext cx="1033437" cy="252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07590" y="1349631"/>
              <a:ext cx="95616" cy="29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4581236" y="2503056"/>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631706" y="2318322"/>
            <a:ext cx="306494" cy="369332"/>
          </a:xfrm>
          <a:prstGeom prst="rect">
            <a:avLst/>
          </a:prstGeom>
          <a:solidFill>
            <a:schemeClr val="bg1"/>
          </a:solidFill>
        </p:spPr>
        <p:txBody>
          <a:bodyPr wrap="none" rtlCol="0">
            <a:spAutoFit/>
          </a:bodyPr>
          <a:lstStyle/>
          <a:p>
            <a:r>
              <a:rPr lang="en-US" dirty="0"/>
              <a:t>d</a:t>
            </a:r>
          </a:p>
        </p:txBody>
      </p:sp>
      <p:sp>
        <p:nvSpPr>
          <p:cNvPr id="106" name="Oval 105"/>
          <p:cNvSpPr/>
          <p:nvPr/>
        </p:nvSpPr>
        <p:spPr>
          <a:xfrm>
            <a:off x="7929421" y="3616036"/>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51"/>
          <p:cNvSpPr>
            <a:spLocks/>
          </p:cNvSpPr>
          <p:nvPr/>
        </p:nvSpPr>
        <p:spPr bwMode="auto">
          <a:xfrm>
            <a:off x="7920182" y="3837710"/>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14" name="Group 111"/>
          <p:cNvGrpSpPr/>
          <p:nvPr/>
        </p:nvGrpSpPr>
        <p:grpSpPr>
          <a:xfrm flipH="1">
            <a:off x="3662217" y="4151746"/>
            <a:ext cx="914400" cy="378690"/>
            <a:chOff x="1653309" y="1182255"/>
            <a:chExt cx="914400" cy="508000"/>
          </a:xfrm>
        </p:grpSpPr>
        <p:sp>
          <p:nvSpPr>
            <p:cNvPr id="113" name="Oval 11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a:endCxn id="107" idx="1"/>
          </p:cNvCxnSpPr>
          <p:nvPr/>
        </p:nvCxnSpPr>
        <p:spPr>
          <a:xfrm flipV="1">
            <a:off x="5614989" y="3930757"/>
            <a:ext cx="2406793" cy="3840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5"/>
          <p:cNvGrpSpPr/>
          <p:nvPr/>
        </p:nvGrpSpPr>
        <p:grpSpPr>
          <a:xfrm>
            <a:off x="6068292" y="3926139"/>
            <a:ext cx="3054423" cy="382336"/>
            <a:chOff x="4544291" y="3926139"/>
            <a:chExt cx="3054423" cy="382336"/>
          </a:xfrm>
        </p:grpSpPr>
        <p:cxnSp>
          <p:nvCxnSpPr>
            <p:cNvPr id="136" name="Straight Connector 135"/>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1"/>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7" name="Straight Connector 146"/>
          <p:cNvCxnSpPr/>
          <p:nvPr/>
        </p:nvCxnSpPr>
        <p:spPr>
          <a:xfrm>
            <a:off x="5619751" y="4319589"/>
            <a:ext cx="2397419" cy="3863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47"/>
          <p:cNvGrpSpPr/>
          <p:nvPr/>
        </p:nvGrpSpPr>
        <p:grpSpPr>
          <a:xfrm flipV="1">
            <a:off x="6063680" y="4327911"/>
            <a:ext cx="3054423" cy="382336"/>
            <a:chOff x="4544291" y="3926139"/>
            <a:chExt cx="3054423" cy="382336"/>
          </a:xfrm>
        </p:grpSpPr>
        <p:cxnSp>
          <p:nvCxnSpPr>
            <p:cNvPr id="149" name="Straight Connector 148"/>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53"/>
          <p:cNvGrpSpPr/>
          <p:nvPr/>
        </p:nvGrpSpPr>
        <p:grpSpPr>
          <a:xfrm flipH="1">
            <a:off x="4705205" y="4161271"/>
            <a:ext cx="914400" cy="378690"/>
            <a:chOff x="1653309" y="1182255"/>
            <a:chExt cx="914400" cy="508000"/>
          </a:xfrm>
          <a:solidFill>
            <a:srgbClr val="FFC000">
              <a:alpha val="34000"/>
            </a:srgbClr>
          </a:solidFill>
        </p:grpSpPr>
        <p:sp>
          <p:nvSpPr>
            <p:cNvPr id="155" name="Oval 154"/>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Connector 161"/>
          <p:cNvCxnSpPr>
            <a:stCxn id="118" idx="2"/>
          </p:cNvCxnSpPr>
          <p:nvPr/>
        </p:nvCxnSpPr>
        <p:spPr>
          <a:xfrm flipV="1">
            <a:off x="4576618" y="4248151"/>
            <a:ext cx="1500333" cy="68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18" idx="2"/>
          </p:cNvCxnSpPr>
          <p:nvPr/>
        </p:nvCxnSpPr>
        <p:spPr>
          <a:xfrm>
            <a:off x="4576617" y="4316993"/>
            <a:ext cx="1486046" cy="74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5657273" y="5426360"/>
            <a:ext cx="2304472" cy="1385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6627090" y="5241631"/>
            <a:ext cx="438728" cy="369332"/>
          </a:xfrm>
          <a:prstGeom prst="rect">
            <a:avLst/>
          </a:prstGeom>
          <a:solidFill>
            <a:schemeClr val="bg1"/>
          </a:solidFill>
        </p:spPr>
        <p:txBody>
          <a:bodyPr wrap="square" rtlCol="0">
            <a:spAutoFit/>
          </a:bodyPr>
          <a:lstStyle/>
          <a:p>
            <a:r>
              <a:rPr lang="en-US" dirty="0"/>
              <a:t>d’</a:t>
            </a:r>
          </a:p>
        </p:txBody>
      </p:sp>
      <p:sp>
        <p:nvSpPr>
          <p:cNvPr id="171" name="TextBox 170"/>
          <p:cNvSpPr txBox="1"/>
          <p:nvPr/>
        </p:nvSpPr>
        <p:spPr>
          <a:xfrm>
            <a:off x="9578109" y="1136073"/>
            <a:ext cx="598049" cy="369332"/>
          </a:xfrm>
          <a:prstGeom prst="rect">
            <a:avLst/>
          </a:prstGeom>
          <a:noFill/>
        </p:spPr>
        <p:txBody>
          <a:bodyPr wrap="none" rtlCol="0">
            <a:spAutoFit/>
          </a:bodyPr>
          <a:lstStyle/>
          <a:p>
            <a:r>
              <a:rPr lang="en-US" dirty="0"/>
              <a:t>Eyes</a:t>
            </a:r>
          </a:p>
        </p:txBody>
      </p:sp>
      <p:sp>
        <p:nvSpPr>
          <p:cNvPr id="172" name="Freeform 171"/>
          <p:cNvSpPr/>
          <p:nvPr/>
        </p:nvSpPr>
        <p:spPr>
          <a:xfrm>
            <a:off x="9217891" y="1505528"/>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Freeform 172"/>
          <p:cNvSpPr/>
          <p:nvPr/>
        </p:nvSpPr>
        <p:spPr>
          <a:xfrm>
            <a:off x="9227127" y="1505527"/>
            <a:ext cx="498764" cy="2586182"/>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TextBox 173"/>
          <p:cNvSpPr txBox="1"/>
          <p:nvPr/>
        </p:nvSpPr>
        <p:spPr>
          <a:xfrm>
            <a:off x="2392219" y="942110"/>
            <a:ext cx="1767663" cy="369332"/>
          </a:xfrm>
          <a:prstGeom prst="rect">
            <a:avLst/>
          </a:prstGeom>
          <a:noFill/>
        </p:spPr>
        <p:txBody>
          <a:bodyPr wrap="none" rtlCol="0">
            <a:spAutoFit/>
          </a:bodyPr>
          <a:lstStyle/>
          <a:p>
            <a:r>
              <a:rPr lang="en-US" dirty="0"/>
              <a:t>Fish out of water</a:t>
            </a:r>
          </a:p>
        </p:txBody>
      </p:sp>
      <p:sp>
        <p:nvSpPr>
          <p:cNvPr id="175" name="TextBox 174"/>
          <p:cNvSpPr txBox="1"/>
          <p:nvPr/>
        </p:nvSpPr>
        <p:spPr>
          <a:xfrm>
            <a:off x="2858658" y="4899890"/>
            <a:ext cx="3129703" cy="369332"/>
          </a:xfrm>
          <a:prstGeom prst="rect">
            <a:avLst/>
          </a:prstGeom>
          <a:noFill/>
        </p:spPr>
        <p:txBody>
          <a:bodyPr wrap="none" rtlCol="0">
            <a:spAutoFit/>
          </a:bodyPr>
          <a:lstStyle/>
          <a:p>
            <a:r>
              <a:rPr lang="en-US" dirty="0"/>
              <a:t>Rays appear to come from here</a:t>
            </a:r>
          </a:p>
        </p:txBody>
      </p:sp>
      <p:sp>
        <p:nvSpPr>
          <p:cNvPr id="176" name="TextBox 175"/>
          <p:cNvSpPr txBox="1"/>
          <p:nvPr/>
        </p:nvSpPr>
        <p:spPr>
          <a:xfrm>
            <a:off x="5107710" y="960581"/>
            <a:ext cx="1856509" cy="369332"/>
          </a:xfrm>
          <a:prstGeom prst="rect">
            <a:avLst/>
          </a:prstGeom>
          <a:noFill/>
        </p:spPr>
        <p:txBody>
          <a:bodyPr wrap="square" rtlCol="0">
            <a:spAutoFit/>
          </a:bodyPr>
          <a:lstStyle/>
          <a:p>
            <a:r>
              <a:rPr lang="en-US" dirty="0"/>
              <a:t>Rays from fish</a:t>
            </a:r>
          </a:p>
        </p:txBody>
      </p:sp>
      <p:sp>
        <p:nvSpPr>
          <p:cNvPr id="177" name="TextBox 176"/>
          <p:cNvSpPr txBox="1"/>
          <p:nvPr/>
        </p:nvSpPr>
        <p:spPr>
          <a:xfrm>
            <a:off x="2443020" y="3689926"/>
            <a:ext cx="1376531" cy="369332"/>
          </a:xfrm>
          <a:prstGeom prst="rect">
            <a:avLst/>
          </a:prstGeom>
          <a:noFill/>
        </p:spPr>
        <p:txBody>
          <a:bodyPr wrap="none" rtlCol="0">
            <a:spAutoFit/>
          </a:bodyPr>
          <a:lstStyle/>
          <a:p>
            <a:r>
              <a:rPr lang="en-US" dirty="0"/>
              <a:t>Fish in water</a:t>
            </a:r>
          </a:p>
        </p:txBody>
      </p:sp>
      <p:sp>
        <p:nvSpPr>
          <p:cNvPr id="179" name="Freeform 178"/>
          <p:cNvSpPr/>
          <p:nvPr/>
        </p:nvSpPr>
        <p:spPr>
          <a:xfrm>
            <a:off x="5689600" y="1357746"/>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Freeform 179"/>
          <p:cNvSpPr/>
          <p:nvPr/>
        </p:nvSpPr>
        <p:spPr>
          <a:xfrm>
            <a:off x="5721927" y="1362364"/>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Freeform 180"/>
          <p:cNvSpPr/>
          <p:nvPr/>
        </p:nvSpPr>
        <p:spPr>
          <a:xfrm>
            <a:off x="6922656" y="3902364"/>
            <a:ext cx="503381" cy="678872"/>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Freeform 181"/>
          <p:cNvSpPr/>
          <p:nvPr/>
        </p:nvSpPr>
        <p:spPr>
          <a:xfrm>
            <a:off x="6954982" y="390698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extBox 182"/>
          <p:cNvSpPr txBox="1"/>
          <p:nvPr/>
        </p:nvSpPr>
        <p:spPr>
          <a:xfrm>
            <a:off x="6211456" y="3505199"/>
            <a:ext cx="1584036" cy="369332"/>
          </a:xfrm>
          <a:prstGeom prst="rect">
            <a:avLst/>
          </a:prstGeom>
          <a:noFill/>
        </p:spPr>
        <p:txBody>
          <a:bodyPr wrap="square" rtlCol="0">
            <a:spAutoFit/>
          </a:bodyPr>
          <a:lstStyle/>
          <a:p>
            <a:r>
              <a:rPr lang="en-US" dirty="0"/>
              <a:t>Rays from fish</a:t>
            </a:r>
          </a:p>
        </p:txBody>
      </p:sp>
      <p:sp>
        <p:nvSpPr>
          <p:cNvPr id="184" name="Freeform 183"/>
          <p:cNvSpPr/>
          <p:nvPr/>
        </p:nvSpPr>
        <p:spPr>
          <a:xfrm>
            <a:off x="5643419" y="4387274"/>
            <a:ext cx="73891" cy="581891"/>
          </a:xfrm>
          <a:custGeom>
            <a:avLst/>
            <a:gdLst>
              <a:gd name="connsiteX0" fmla="*/ 73891 w 73891"/>
              <a:gd name="connsiteY0" fmla="*/ 581891 h 581891"/>
              <a:gd name="connsiteX1" fmla="*/ 0 w 73891"/>
              <a:gd name="connsiteY1" fmla="*/ 230909 h 581891"/>
              <a:gd name="connsiteX2" fmla="*/ 73891 w 73891"/>
              <a:gd name="connsiteY2" fmla="*/ 304800 h 581891"/>
              <a:gd name="connsiteX3" fmla="*/ 0 w 73891"/>
              <a:gd name="connsiteY3" fmla="*/ 0 h 581891"/>
            </a:gdLst>
            <a:ahLst/>
            <a:cxnLst>
              <a:cxn ang="0">
                <a:pos x="connsiteX0" y="connsiteY0"/>
              </a:cxn>
              <a:cxn ang="0">
                <a:pos x="connsiteX1" y="connsiteY1"/>
              </a:cxn>
              <a:cxn ang="0">
                <a:pos x="connsiteX2" y="connsiteY2"/>
              </a:cxn>
              <a:cxn ang="0">
                <a:pos x="connsiteX3" y="connsiteY3"/>
              </a:cxn>
            </a:cxnLst>
            <a:rect l="l" t="t" r="r" b="b"/>
            <a:pathLst>
              <a:path w="73891" h="581891">
                <a:moveTo>
                  <a:pt x="73891" y="581891"/>
                </a:moveTo>
                <a:cubicBezTo>
                  <a:pt x="36945" y="429491"/>
                  <a:pt x="0" y="277091"/>
                  <a:pt x="0" y="230909"/>
                </a:cubicBezTo>
                <a:cubicBezTo>
                  <a:pt x="0" y="184727"/>
                  <a:pt x="73891" y="343285"/>
                  <a:pt x="73891" y="304800"/>
                </a:cubicBezTo>
                <a:cubicBezTo>
                  <a:pt x="73891" y="266315"/>
                  <a:pt x="36945" y="133157"/>
                  <a:pt x="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TextBox 184"/>
          <p:cNvSpPr txBox="1"/>
          <p:nvPr/>
        </p:nvSpPr>
        <p:spPr>
          <a:xfrm>
            <a:off x="4461165" y="3648363"/>
            <a:ext cx="1481175" cy="369332"/>
          </a:xfrm>
          <a:prstGeom prst="rect">
            <a:avLst/>
          </a:prstGeom>
          <a:noFill/>
        </p:spPr>
        <p:txBody>
          <a:bodyPr wrap="none" rtlCol="0">
            <a:spAutoFit/>
          </a:bodyPr>
          <a:lstStyle/>
          <a:p>
            <a:r>
              <a:rPr lang="en-US" dirty="0"/>
              <a:t>Image of Fish</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223.18.3</a:t>
            </a:r>
          </a:p>
        </p:txBody>
      </p:sp>
      <p:sp>
        <p:nvSpPr>
          <p:cNvPr id="4" name="Content Placeholder 3"/>
          <p:cNvSpPr>
            <a:spLocks noGrp="1"/>
          </p:cNvSpPr>
          <p:nvPr>
            <p:ph idx="1"/>
          </p:nvPr>
        </p:nvSpPr>
        <p:spPr/>
        <p:txBody>
          <a:bodyPr/>
          <a:lstStyle/>
          <a:p>
            <a:pPr>
              <a:buNone/>
            </a:pPr>
            <a:r>
              <a:rPr lang="en-US" dirty="0"/>
              <a:t>What do we call the position of the closest thing we can see?</a:t>
            </a:r>
          </a:p>
          <a:p>
            <a:pPr marL="514350" indent="-514350">
              <a:buFont typeface="+mj-lt"/>
              <a:buAutoNum type="alphaLcParenR"/>
            </a:pPr>
            <a:r>
              <a:rPr lang="en-US" dirty="0"/>
              <a:t>Near point</a:t>
            </a:r>
          </a:p>
          <a:p>
            <a:pPr marL="514350" indent="-514350">
              <a:buFont typeface="+mj-lt"/>
              <a:buAutoNum type="alphaLcParenR"/>
            </a:pPr>
            <a:r>
              <a:rPr lang="en-US" dirty="0"/>
              <a:t>Far point</a:t>
            </a:r>
          </a:p>
          <a:p>
            <a:pPr marL="514350" indent="-514350">
              <a:buFont typeface="+mj-lt"/>
              <a:buAutoNum type="alphaLcParenR"/>
            </a:pPr>
            <a:r>
              <a:rPr lang="en-US" dirty="0"/>
              <a:t>Squint point</a:t>
            </a:r>
          </a:p>
          <a:p>
            <a:pPr marL="514350" indent="-514350">
              <a:buFont typeface="+mj-lt"/>
              <a:buAutoNum type="alphaLcParenR"/>
            </a:pPr>
            <a:r>
              <a:rPr lang="en-US" dirty="0"/>
              <a:t>conjunctiva</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60</a:t>
            </a:fld>
            <a:endParaRPr lang="en-US"/>
          </a:p>
        </p:txBody>
      </p:sp>
    </p:spTree>
    <p:extLst>
      <p:ext uri="{BB962C8B-B14F-4D97-AF65-F5344CB8AC3E}">
        <p14:creationId xmlns:p14="http://schemas.microsoft.com/office/powerpoint/2010/main" val="149637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1524000" y="0"/>
            <a:ext cx="5715000" cy="6858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4893812" y="461066"/>
            <a:ext cx="1430788" cy="1442525"/>
          </a:xfrm>
          <a:prstGeom prst="ellipse">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008294" y="591186"/>
            <a:ext cx="1240106" cy="1237614"/>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08294" y="576413"/>
            <a:ext cx="1240106" cy="1237614"/>
          </a:xfrm>
          <a:prstGeom prst="ellipse">
            <a:avLst/>
          </a:prstGeom>
          <a:gradFill flip="none" rotWithShape="1">
            <a:gsLst>
              <a:gs pos="0">
                <a:srgbClr val="CC0000">
                  <a:shade val="30000"/>
                  <a:satMod val="115000"/>
                  <a:alpha val="0"/>
                </a:srgbClr>
              </a:gs>
              <a:gs pos="50000">
                <a:srgbClr val="CC0000">
                  <a:shade val="67500"/>
                  <a:satMod val="115000"/>
                </a:srgbClr>
              </a:gs>
              <a:gs pos="100000">
                <a:srgbClr val="CC0000">
                  <a:shade val="100000"/>
                  <a:satMod val="115000"/>
                </a:srgbClr>
              </a:gs>
            </a:gsLst>
            <a:lin ang="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a:off x="4735416" y="731116"/>
            <a:ext cx="884498" cy="863072"/>
          </a:xfrm>
          <a:prstGeom prst="arc">
            <a:avLst>
              <a:gd name="adj1" fmla="val 6516941"/>
              <a:gd name="adj2" fmla="val 15325950"/>
            </a:avLst>
          </a:prstGeom>
          <a:gradFill>
            <a:gsLst>
              <a:gs pos="0">
                <a:srgbClr val="B9CDE5"/>
              </a:gs>
              <a:gs pos="50000">
                <a:srgbClr val="969696">
                  <a:tint val="44500"/>
                  <a:satMod val="160000"/>
                </a:srgbClr>
              </a:gs>
              <a:gs pos="100000">
                <a:srgbClr val="969696">
                  <a:tint val="23500"/>
                  <a:satMod val="160000"/>
                </a:srgbClr>
              </a:gs>
            </a:gsLst>
            <a:lin ang="10800000" scaled="1"/>
          </a:gra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Oval 5"/>
          <p:cNvSpPr/>
          <p:nvPr/>
        </p:nvSpPr>
        <p:spPr>
          <a:xfrm rot="21414298">
            <a:off x="4963688" y="909967"/>
            <a:ext cx="249364" cy="52847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52601" y="381001"/>
            <a:ext cx="1627846" cy="1205045"/>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2147790" y="454284"/>
            <a:ext cx="828037" cy="1496253"/>
            <a:chOff x="2045756" y="1999283"/>
            <a:chExt cx="1363850" cy="2696707"/>
          </a:xfrm>
        </p:grpSpPr>
        <p:sp>
          <p:nvSpPr>
            <p:cNvPr id="22" name="Flowchart: Terminator 21"/>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uble Bracket 23"/>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rapezoid 24"/>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0"/>
          <p:cNvGrpSpPr/>
          <p:nvPr/>
        </p:nvGrpSpPr>
        <p:grpSpPr>
          <a:xfrm>
            <a:off x="6033940" y="1081232"/>
            <a:ext cx="254051" cy="276835"/>
            <a:chOff x="4383429" y="1596327"/>
            <a:chExt cx="638012" cy="836908"/>
          </a:xfrm>
        </p:grpSpPr>
        <p:sp>
          <p:nvSpPr>
            <p:cNvPr id="16" name="Oval 15"/>
            <p:cNvSpPr/>
            <p:nvPr/>
          </p:nvSpPr>
          <p:spPr>
            <a:xfrm>
              <a:off x="4383429" y="1764224"/>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55"/>
            <p:cNvGrpSpPr/>
            <p:nvPr/>
          </p:nvGrpSpPr>
          <p:grpSpPr>
            <a:xfrm flipV="1">
              <a:off x="4571992" y="1596327"/>
              <a:ext cx="291863" cy="663847"/>
              <a:chOff x="2045756" y="1999283"/>
              <a:chExt cx="1363850" cy="2696707"/>
            </a:xfrm>
          </p:grpSpPr>
          <p:sp>
            <p:nvSpPr>
              <p:cNvPr id="18" name="Flowchart: Terminator 17"/>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uble Bracket 19"/>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rapezoid 20"/>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56"/>
          <p:cNvGrpSpPr/>
          <p:nvPr/>
        </p:nvGrpSpPr>
        <p:grpSpPr>
          <a:xfrm>
            <a:off x="2787650" y="456825"/>
            <a:ext cx="3339643" cy="850690"/>
            <a:chOff x="1828800" y="1771650"/>
            <a:chExt cx="5500688" cy="1619250"/>
          </a:xfrm>
        </p:grpSpPr>
        <p:cxnSp>
          <p:nvCxnSpPr>
            <p:cNvPr id="27" name="Straight Connector 26"/>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57"/>
          <p:cNvGrpSpPr/>
          <p:nvPr/>
        </p:nvGrpSpPr>
        <p:grpSpPr>
          <a:xfrm flipV="1">
            <a:off x="2802107" y="1062316"/>
            <a:ext cx="3339643" cy="850690"/>
            <a:chOff x="1828800" y="1771650"/>
            <a:chExt cx="5500688" cy="1619250"/>
          </a:xfrm>
        </p:grpSpPr>
        <p:cxnSp>
          <p:nvCxnSpPr>
            <p:cNvPr id="59" name="Straight Connector 58"/>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Oval 33"/>
          <p:cNvSpPr/>
          <p:nvPr/>
        </p:nvSpPr>
        <p:spPr>
          <a:xfrm>
            <a:off x="4817612" y="2463920"/>
            <a:ext cx="2192788" cy="1442526"/>
          </a:xfrm>
          <a:prstGeom prst="ellipse">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4932094" y="2590800"/>
            <a:ext cx="2002106" cy="1219200"/>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932094" y="2590800"/>
            <a:ext cx="2002106" cy="1219200"/>
          </a:xfrm>
          <a:prstGeom prst="ellipse">
            <a:avLst/>
          </a:prstGeom>
          <a:gradFill flip="none" rotWithShape="1">
            <a:gsLst>
              <a:gs pos="0">
                <a:srgbClr val="CC0000">
                  <a:shade val="30000"/>
                  <a:satMod val="115000"/>
                  <a:alpha val="0"/>
                </a:srgbClr>
              </a:gs>
              <a:gs pos="50000">
                <a:srgbClr val="CC0000">
                  <a:shade val="67500"/>
                  <a:satMod val="115000"/>
                </a:srgbClr>
              </a:gs>
              <a:gs pos="100000">
                <a:srgbClr val="CC0000">
                  <a:shade val="100000"/>
                  <a:satMod val="115000"/>
                </a:srgbClr>
              </a:gs>
            </a:gsLst>
            <a:lin ang="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c 35"/>
          <p:cNvSpPr/>
          <p:nvPr/>
        </p:nvSpPr>
        <p:spPr>
          <a:xfrm>
            <a:off x="4754302" y="2733971"/>
            <a:ext cx="884498" cy="863072"/>
          </a:xfrm>
          <a:prstGeom prst="arc">
            <a:avLst>
              <a:gd name="adj1" fmla="val 6516941"/>
              <a:gd name="adj2" fmla="val 15325950"/>
            </a:avLst>
          </a:prstGeom>
          <a:gradFill>
            <a:gsLst>
              <a:gs pos="0">
                <a:srgbClr val="B9CDE5"/>
              </a:gs>
              <a:gs pos="50000">
                <a:srgbClr val="969696">
                  <a:tint val="44500"/>
                  <a:satMod val="160000"/>
                </a:srgbClr>
              </a:gs>
              <a:gs pos="100000">
                <a:srgbClr val="969696">
                  <a:tint val="23500"/>
                  <a:satMod val="160000"/>
                </a:srgbClr>
              </a:gs>
            </a:gsLst>
            <a:lin ang="10800000" scaled="1"/>
          </a:gra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Oval 36"/>
          <p:cNvSpPr/>
          <p:nvPr/>
        </p:nvSpPr>
        <p:spPr>
          <a:xfrm rot="21414298">
            <a:off x="4994351" y="2912822"/>
            <a:ext cx="249364" cy="52847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752601" y="2383856"/>
            <a:ext cx="1627846" cy="1205045"/>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7"/>
          <p:cNvGrpSpPr/>
          <p:nvPr/>
        </p:nvGrpSpPr>
        <p:grpSpPr>
          <a:xfrm>
            <a:off x="2147789" y="2457140"/>
            <a:ext cx="828037" cy="1496253"/>
            <a:chOff x="2045756" y="1999283"/>
            <a:chExt cx="1363850" cy="2696707"/>
          </a:xfrm>
        </p:grpSpPr>
        <p:sp>
          <p:nvSpPr>
            <p:cNvPr id="65" name="Flowchart: Terminator 64"/>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apezoid 65"/>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uble Bracket 23"/>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rapezoid 67"/>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60"/>
          <p:cNvGrpSpPr/>
          <p:nvPr/>
        </p:nvGrpSpPr>
        <p:grpSpPr>
          <a:xfrm>
            <a:off x="5957740" y="3084086"/>
            <a:ext cx="254050" cy="276835"/>
            <a:chOff x="4383429" y="1596327"/>
            <a:chExt cx="638012" cy="836908"/>
          </a:xfrm>
        </p:grpSpPr>
        <p:sp>
          <p:nvSpPr>
            <p:cNvPr id="55" name="Oval 15"/>
            <p:cNvSpPr/>
            <p:nvPr/>
          </p:nvSpPr>
          <p:spPr>
            <a:xfrm>
              <a:off x="4383429" y="1764224"/>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55"/>
            <p:cNvGrpSpPr/>
            <p:nvPr/>
          </p:nvGrpSpPr>
          <p:grpSpPr>
            <a:xfrm flipV="1">
              <a:off x="4571994" y="1596327"/>
              <a:ext cx="291863" cy="663847"/>
              <a:chOff x="2045756" y="1999283"/>
              <a:chExt cx="1363850" cy="2696707"/>
            </a:xfrm>
          </p:grpSpPr>
          <p:sp>
            <p:nvSpPr>
              <p:cNvPr id="57" name="Flowchart: Terminator 56"/>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apezoid 57"/>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uble Bracket 62"/>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rapezoid 63"/>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56"/>
          <p:cNvGrpSpPr/>
          <p:nvPr/>
        </p:nvGrpSpPr>
        <p:grpSpPr>
          <a:xfrm>
            <a:off x="2787649" y="2459680"/>
            <a:ext cx="3339642" cy="850690"/>
            <a:chOff x="1828800" y="1771650"/>
            <a:chExt cx="5500688" cy="1619250"/>
          </a:xfrm>
        </p:grpSpPr>
        <p:cxnSp>
          <p:nvCxnSpPr>
            <p:cNvPr id="51" name="Straight Connector 50"/>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57"/>
          <p:cNvGrpSpPr/>
          <p:nvPr/>
        </p:nvGrpSpPr>
        <p:grpSpPr>
          <a:xfrm flipV="1">
            <a:off x="2802106" y="3065171"/>
            <a:ext cx="3339642" cy="850690"/>
            <a:chOff x="1828800" y="1771650"/>
            <a:chExt cx="5500688" cy="1619250"/>
          </a:xfrm>
        </p:grpSpPr>
        <p:cxnSp>
          <p:nvCxnSpPr>
            <p:cNvPr id="46" name="Straight Connector 45"/>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0" name="Oval 69"/>
          <p:cNvSpPr/>
          <p:nvPr/>
        </p:nvSpPr>
        <p:spPr>
          <a:xfrm>
            <a:off x="4893812" y="4804465"/>
            <a:ext cx="973589" cy="1442526"/>
          </a:xfrm>
          <a:prstGeom prst="ellipse">
            <a:avLst/>
          </a:prstGeom>
          <a:solidFill>
            <a:schemeClr val="bg1">
              <a:lumMod val="95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008294" y="4934586"/>
            <a:ext cx="782907" cy="1237615"/>
          </a:xfrm>
          <a:prstGeom prst="ellipse">
            <a:avLst/>
          </a:prstGeom>
          <a:solidFill>
            <a:schemeClr val="tx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008294" y="4934586"/>
            <a:ext cx="782907" cy="1237615"/>
          </a:xfrm>
          <a:prstGeom prst="ellipse">
            <a:avLst/>
          </a:prstGeom>
          <a:gradFill flip="none" rotWithShape="1">
            <a:gsLst>
              <a:gs pos="0">
                <a:srgbClr val="CC0000">
                  <a:shade val="30000"/>
                  <a:satMod val="115000"/>
                  <a:alpha val="0"/>
                </a:srgbClr>
              </a:gs>
              <a:gs pos="50000">
                <a:srgbClr val="CC0000">
                  <a:shade val="67500"/>
                  <a:satMod val="115000"/>
                </a:srgbClr>
              </a:gs>
              <a:gs pos="100000">
                <a:srgbClr val="CC0000">
                  <a:shade val="100000"/>
                  <a:satMod val="115000"/>
                </a:srgbClr>
              </a:gs>
            </a:gsLst>
            <a:lin ang="0" scaled="1"/>
            <a:tileRect/>
          </a:gra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c 71"/>
          <p:cNvSpPr/>
          <p:nvPr/>
        </p:nvSpPr>
        <p:spPr>
          <a:xfrm>
            <a:off x="4735415" y="5074516"/>
            <a:ext cx="884498" cy="863072"/>
          </a:xfrm>
          <a:prstGeom prst="arc">
            <a:avLst>
              <a:gd name="adj1" fmla="val 6516941"/>
              <a:gd name="adj2" fmla="val 15325950"/>
            </a:avLst>
          </a:prstGeom>
          <a:gradFill>
            <a:gsLst>
              <a:gs pos="0">
                <a:srgbClr val="B9CDE5"/>
              </a:gs>
              <a:gs pos="50000">
                <a:srgbClr val="969696">
                  <a:tint val="44500"/>
                  <a:satMod val="160000"/>
                </a:srgbClr>
              </a:gs>
              <a:gs pos="100000">
                <a:srgbClr val="969696">
                  <a:tint val="23500"/>
                  <a:satMod val="160000"/>
                </a:srgbClr>
              </a:gs>
            </a:gsLst>
            <a:lin ang="10800000" scaled="1"/>
          </a:gradFill>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Oval 72"/>
          <p:cNvSpPr/>
          <p:nvPr/>
        </p:nvSpPr>
        <p:spPr>
          <a:xfrm rot="21414298">
            <a:off x="4963687" y="5253367"/>
            <a:ext cx="249364" cy="528471"/>
          </a:xfrm>
          <a:prstGeom prst="ellipse">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752600" y="4724401"/>
            <a:ext cx="1627846" cy="1205045"/>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47"/>
          <p:cNvGrpSpPr/>
          <p:nvPr/>
        </p:nvGrpSpPr>
        <p:grpSpPr>
          <a:xfrm>
            <a:off x="2147788" y="4797685"/>
            <a:ext cx="828037" cy="1496253"/>
            <a:chOff x="2045756" y="1999283"/>
            <a:chExt cx="1363850" cy="2696707"/>
          </a:xfrm>
        </p:grpSpPr>
        <p:sp>
          <p:nvSpPr>
            <p:cNvPr id="77" name="Flowchart: Terminator 76"/>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rapezoid 77"/>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uble Bracket 23"/>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rapezoid 79"/>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60"/>
          <p:cNvGrpSpPr/>
          <p:nvPr/>
        </p:nvGrpSpPr>
        <p:grpSpPr>
          <a:xfrm>
            <a:off x="6033939" y="5424631"/>
            <a:ext cx="254050" cy="276835"/>
            <a:chOff x="4383429" y="1596327"/>
            <a:chExt cx="638012" cy="836908"/>
          </a:xfrm>
        </p:grpSpPr>
        <p:sp>
          <p:nvSpPr>
            <p:cNvPr id="82" name="Oval 15"/>
            <p:cNvSpPr/>
            <p:nvPr/>
          </p:nvSpPr>
          <p:spPr>
            <a:xfrm>
              <a:off x="4383429" y="1764224"/>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55"/>
            <p:cNvGrpSpPr/>
            <p:nvPr/>
          </p:nvGrpSpPr>
          <p:grpSpPr>
            <a:xfrm flipV="1">
              <a:off x="4571996" y="1596327"/>
              <a:ext cx="291863" cy="663847"/>
              <a:chOff x="2045756" y="1999283"/>
              <a:chExt cx="1363850" cy="2696707"/>
            </a:xfrm>
          </p:grpSpPr>
          <p:sp>
            <p:nvSpPr>
              <p:cNvPr id="84" name="Flowchart: Terminator 83"/>
              <p:cNvSpPr/>
              <p:nvPr/>
            </p:nvSpPr>
            <p:spPr>
              <a:xfrm rot="5400000">
                <a:off x="2208487" y="3696347"/>
                <a:ext cx="976396" cy="55793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apezoid 84"/>
              <p:cNvSpPr/>
              <p:nvPr/>
            </p:nvSpPr>
            <p:spPr>
              <a:xfrm>
                <a:off x="2340224" y="4355027"/>
                <a:ext cx="712922" cy="340963"/>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uble Bracket 85"/>
              <p:cNvSpPr/>
              <p:nvPr/>
            </p:nvSpPr>
            <p:spPr>
              <a:xfrm flipH="1">
                <a:off x="2572700" y="3068664"/>
                <a:ext cx="247973" cy="40295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Trapezoid 86"/>
              <p:cNvSpPr/>
              <p:nvPr/>
            </p:nvSpPr>
            <p:spPr>
              <a:xfrm>
                <a:off x="2045756" y="1999283"/>
                <a:ext cx="1363850" cy="13018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 name="Group 56"/>
          <p:cNvGrpSpPr/>
          <p:nvPr/>
        </p:nvGrpSpPr>
        <p:grpSpPr>
          <a:xfrm>
            <a:off x="2787648" y="4800225"/>
            <a:ext cx="3339642" cy="850690"/>
            <a:chOff x="1828800" y="1771650"/>
            <a:chExt cx="5500688" cy="1619250"/>
          </a:xfrm>
        </p:grpSpPr>
        <p:cxnSp>
          <p:nvCxnSpPr>
            <p:cNvPr id="91" name="Straight Connector 90"/>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Group 57"/>
          <p:cNvGrpSpPr/>
          <p:nvPr/>
        </p:nvGrpSpPr>
        <p:grpSpPr>
          <a:xfrm flipV="1">
            <a:off x="2802105" y="5405716"/>
            <a:ext cx="3339642" cy="850690"/>
            <a:chOff x="1828800" y="1771650"/>
            <a:chExt cx="5500688" cy="1619250"/>
          </a:xfrm>
        </p:grpSpPr>
        <p:cxnSp>
          <p:nvCxnSpPr>
            <p:cNvPr id="96" name="Straight Connector 95"/>
            <p:cNvCxnSpPr/>
            <p:nvPr/>
          </p:nvCxnSpPr>
          <p:spPr>
            <a:xfrm>
              <a:off x="1828800" y="1771650"/>
              <a:ext cx="3390900" cy="80486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226962" y="2579821"/>
              <a:ext cx="265226" cy="1243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505450" y="2709883"/>
              <a:ext cx="261933" cy="1333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772151" y="2852759"/>
              <a:ext cx="1557337" cy="5381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315201" y="2895600"/>
            <a:ext cx="2688493" cy="369332"/>
          </a:xfrm>
          <a:prstGeom prst="rect">
            <a:avLst/>
          </a:prstGeom>
        </p:spPr>
        <p:txBody>
          <a:bodyPr wrap="none">
            <a:spAutoFit/>
          </a:bodyPr>
          <a:lstStyle/>
          <a:p>
            <a:r>
              <a:rPr lang="en-US" dirty="0"/>
              <a:t>Myopia – nearsightedness </a:t>
            </a:r>
          </a:p>
        </p:txBody>
      </p:sp>
      <p:sp>
        <p:nvSpPr>
          <p:cNvPr id="101" name="Rectangle 100"/>
          <p:cNvSpPr/>
          <p:nvPr/>
        </p:nvSpPr>
        <p:spPr>
          <a:xfrm>
            <a:off x="7315201" y="5410200"/>
            <a:ext cx="2682979" cy="369332"/>
          </a:xfrm>
          <a:prstGeom prst="rect">
            <a:avLst/>
          </a:prstGeom>
        </p:spPr>
        <p:txBody>
          <a:bodyPr wrap="none">
            <a:spAutoFit/>
          </a:bodyPr>
          <a:lstStyle/>
          <a:p>
            <a:r>
              <a:rPr lang="en-US" dirty="0" err="1"/>
              <a:t>Hyperopia</a:t>
            </a:r>
            <a:r>
              <a:rPr lang="en-US" dirty="0"/>
              <a:t> - farsightedness</a:t>
            </a:r>
          </a:p>
        </p:txBody>
      </p:sp>
      <p:sp>
        <p:nvSpPr>
          <p:cNvPr id="102" name="Rectangle 101"/>
          <p:cNvSpPr/>
          <p:nvPr/>
        </p:nvSpPr>
        <p:spPr>
          <a:xfrm>
            <a:off x="7315201" y="1066800"/>
            <a:ext cx="883575" cy="369332"/>
          </a:xfrm>
          <a:prstGeom prst="rect">
            <a:avLst/>
          </a:prstGeom>
        </p:spPr>
        <p:txBody>
          <a:bodyPr wrap="none">
            <a:spAutoFit/>
          </a:bodyPr>
          <a:lstStyle/>
          <a:p>
            <a:r>
              <a:rPr lang="en-US" dirty="0"/>
              <a:t>Normal</a:t>
            </a:r>
          </a:p>
        </p:txBody>
      </p:sp>
    </p:spTree>
    <p:extLst>
      <p:ext uri="{BB962C8B-B14F-4D97-AF65-F5344CB8AC3E}">
        <p14:creationId xmlns:p14="http://schemas.microsoft.com/office/powerpoint/2010/main" val="3714047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neuro4e-box-11-a(2)-0"/>
          <p:cNvPicPr>
            <a:picLocks noChangeAspect="1" noChangeArrowheads="1"/>
          </p:cNvPicPr>
          <p:nvPr/>
        </p:nvPicPr>
        <p:blipFill>
          <a:blip r:embed="rId3" cstate="print"/>
          <a:srcRect/>
          <a:stretch>
            <a:fillRect/>
          </a:stretch>
        </p:blipFill>
        <p:spPr bwMode="auto">
          <a:xfrm>
            <a:off x="6019801" y="2133601"/>
            <a:ext cx="4271963" cy="3209925"/>
          </a:xfrm>
          <a:prstGeom prst="rect">
            <a:avLst/>
          </a:prstGeom>
          <a:noFill/>
          <a:ln w="9525">
            <a:noFill/>
            <a:miter lim="800000"/>
            <a:headEnd/>
            <a:tailEnd/>
          </a:ln>
        </p:spPr>
      </p:pic>
      <p:sp>
        <p:nvSpPr>
          <p:cNvPr id="30723" name="Rectangle 2"/>
          <p:cNvSpPr>
            <a:spLocks noGrp="1" noChangeArrowheads="1"/>
          </p:cNvSpPr>
          <p:nvPr>
            <p:ph type="title"/>
          </p:nvPr>
        </p:nvSpPr>
        <p:spPr>
          <a:xfrm>
            <a:off x="1905000" y="228601"/>
            <a:ext cx="8229600" cy="563563"/>
          </a:xfrm>
        </p:spPr>
        <p:txBody>
          <a:bodyPr>
            <a:normAutofit/>
          </a:bodyPr>
          <a:lstStyle/>
          <a:p>
            <a:r>
              <a:rPr lang="en-US" sz="3200"/>
              <a:t>Myopia and Other Refractive Errors</a:t>
            </a:r>
          </a:p>
        </p:txBody>
      </p:sp>
      <p:sp>
        <p:nvSpPr>
          <p:cNvPr id="30724" name="Rectangle 3"/>
          <p:cNvSpPr>
            <a:spLocks noGrp="1" noChangeArrowheads="1"/>
          </p:cNvSpPr>
          <p:nvPr>
            <p:ph type="body" idx="1"/>
          </p:nvPr>
        </p:nvSpPr>
        <p:spPr>
          <a:xfrm>
            <a:off x="1752600" y="1143000"/>
            <a:ext cx="4191000" cy="5105400"/>
          </a:xfrm>
        </p:spPr>
        <p:txBody>
          <a:bodyPr>
            <a:normAutofit lnSpcReduction="10000"/>
          </a:bodyPr>
          <a:lstStyle/>
          <a:p>
            <a:r>
              <a:rPr lang="en-US" sz="2400" dirty="0" err="1">
                <a:solidFill>
                  <a:srgbClr val="00B050"/>
                </a:solidFill>
              </a:rPr>
              <a:t>Presbyopia</a:t>
            </a:r>
            <a:r>
              <a:rPr lang="en-US" sz="2400" dirty="0"/>
              <a:t> - degeneration of accommodation</a:t>
            </a:r>
          </a:p>
          <a:p>
            <a:pPr lvl="1"/>
            <a:r>
              <a:rPr lang="en-US" sz="2000" dirty="0"/>
              <a:t>Lens becomes less flexible with age probably because new cells are being generated but old ones are not being destroyed.</a:t>
            </a:r>
          </a:p>
          <a:p>
            <a:pPr lvl="1"/>
            <a:r>
              <a:rPr lang="en-US" sz="2000" dirty="0"/>
              <a:t>Near point of vision has increased past 9 inches</a:t>
            </a:r>
          </a:p>
          <a:p>
            <a:pPr lvl="1"/>
            <a:r>
              <a:rPr lang="en-US" sz="2000" dirty="0"/>
              <a:t>Generally develops after 40 years or in people who do fine, close work.</a:t>
            </a:r>
          </a:p>
          <a:p>
            <a:pPr lvl="1"/>
            <a:r>
              <a:rPr lang="en-US" sz="2000" dirty="0"/>
              <a:t>What is your near point of vision?</a:t>
            </a:r>
          </a:p>
          <a:p>
            <a:r>
              <a:rPr lang="en-US" sz="2400" dirty="0"/>
              <a:t>Corrected by “reading glasses” or bifocal glasses used only for close work.</a:t>
            </a:r>
            <a:endParaRPr lang="en-US" dirty="0"/>
          </a:p>
        </p:txBody>
      </p:sp>
    </p:spTree>
    <p:extLst>
      <p:ext uri="{BB962C8B-B14F-4D97-AF65-F5344CB8AC3E}">
        <p14:creationId xmlns:p14="http://schemas.microsoft.com/office/powerpoint/2010/main" val="348670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223.18.4</a:t>
            </a:r>
          </a:p>
        </p:txBody>
      </p:sp>
      <p:sp>
        <p:nvSpPr>
          <p:cNvPr id="4" name="Content Placeholder 3"/>
          <p:cNvSpPr>
            <a:spLocks noGrp="1"/>
          </p:cNvSpPr>
          <p:nvPr>
            <p:ph idx="1"/>
          </p:nvPr>
        </p:nvSpPr>
        <p:spPr/>
        <p:txBody>
          <a:bodyPr/>
          <a:lstStyle/>
          <a:p>
            <a:pPr>
              <a:buNone/>
            </a:pPr>
            <a:r>
              <a:rPr lang="en-US" dirty="0"/>
              <a:t>What is the power (in </a:t>
            </a:r>
            <a:r>
              <a:rPr lang="en-US" dirty="0" err="1"/>
              <a:t>Diopters</a:t>
            </a:r>
            <a:r>
              <a:rPr lang="en-US" dirty="0"/>
              <a:t>) of a lens with a focal distance of 0.5m?</a:t>
            </a:r>
          </a:p>
          <a:p>
            <a:pPr marL="514350" indent="-514350">
              <a:buFont typeface="+mj-lt"/>
              <a:buAutoNum type="alphaLcParenR"/>
            </a:pPr>
            <a:r>
              <a:rPr lang="en-US" dirty="0"/>
              <a:t>5</a:t>
            </a:r>
          </a:p>
          <a:p>
            <a:pPr marL="514350" indent="-514350">
              <a:buFont typeface="+mj-lt"/>
              <a:buAutoNum type="alphaLcParenR"/>
            </a:pPr>
            <a:r>
              <a:rPr lang="en-US" dirty="0"/>
              <a:t>4</a:t>
            </a:r>
          </a:p>
          <a:p>
            <a:pPr marL="514350" indent="-514350">
              <a:buFont typeface="+mj-lt"/>
              <a:buAutoNum type="alphaLcParenR"/>
            </a:pPr>
            <a:r>
              <a:rPr lang="en-US" dirty="0"/>
              <a:t>3</a:t>
            </a:r>
          </a:p>
          <a:p>
            <a:pPr marL="514350" indent="-514350">
              <a:buFont typeface="+mj-lt"/>
              <a:buAutoNum type="alphaLcParenR"/>
            </a:pPr>
            <a:r>
              <a:rPr lang="en-US" dirty="0"/>
              <a:t>2</a:t>
            </a:r>
          </a:p>
          <a:p>
            <a:pPr marL="514350" indent="-514350">
              <a:buFont typeface="+mj-lt"/>
              <a:buAutoNum type="alphaLcParenR"/>
            </a:pPr>
            <a:r>
              <a:rPr lang="en-US" dirty="0"/>
              <a:t>1</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63</a:t>
            </a:fld>
            <a:endParaRPr lang="en-US"/>
          </a:p>
        </p:txBody>
      </p:sp>
    </p:spTree>
    <p:extLst>
      <p:ext uri="{BB962C8B-B14F-4D97-AF65-F5344CB8AC3E}">
        <p14:creationId xmlns:p14="http://schemas.microsoft.com/office/powerpoint/2010/main" val="2216479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a:grpSpLocks/>
          </p:cNvGrpSpPr>
          <p:nvPr/>
        </p:nvGrpSpPr>
        <p:grpSpPr bwMode="auto">
          <a:xfrm>
            <a:off x="1917701" y="2079625"/>
            <a:ext cx="8177213" cy="3397250"/>
            <a:chOff x="393894" y="1327691"/>
            <a:chExt cx="8176647" cy="3396665"/>
          </a:xfrm>
        </p:grpSpPr>
        <p:cxnSp>
          <p:nvCxnSpPr>
            <p:cNvPr id="4" name="Straight Arrow Connector 3"/>
            <p:cNvCxnSpPr/>
            <p:nvPr/>
          </p:nvCxnSpPr>
          <p:spPr>
            <a:xfrm rot="16200000" flipV="1">
              <a:off x="627383" y="2843492"/>
              <a:ext cx="2758600" cy="15874"/>
            </a:xfrm>
            <a:prstGeom prst="straightConnector1">
              <a:avLst/>
            </a:prstGeom>
            <a:ln>
              <a:solidFill>
                <a:srgbClr val="4D4D4D"/>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014620" y="4246601"/>
              <a:ext cx="6555921" cy="1587"/>
            </a:xfrm>
            <a:prstGeom prst="straightConnector1">
              <a:avLst/>
            </a:prstGeom>
            <a:ln>
              <a:solidFill>
                <a:srgbClr val="4D4D4D"/>
              </a:solidFill>
              <a:tailEnd type="arrow"/>
            </a:ln>
          </p:spPr>
          <p:style>
            <a:lnRef idx="1">
              <a:schemeClr val="accent1"/>
            </a:lnRef>
            <a:fillRef idx="0">
              <a:schemeClr val="accent1"/>
            </a:fillRef>
            <a:effectRef idx="0">
              <a:schemeClr val="accent1"/>
            </a:effectRef>
            <a:fontRef idx="minor">
              <a:schemeClr val="tx1"/>
            </a:fontRef>
          </p:style>
        </p:cxnSp>
        <p:sp>
          <p:nvSpPr>
            <p:cNvPr id="7" name="Freeform 6"/>
            <p:cNvSpPr/>
            <p:nvPr/>
          </p:nvSpPr>
          <p:spPr>
            <a:xfrm flipH="1">
              <a:off x="4138548" y="1810208"/>
              <a:ext cx="3966887" cy="2234815"/>
            </a:xfrm>
            <a:custGeom>
              <a:avLst/>
              <a:gdLst>
                <a:gd name="connsiteX0" fmla="*/ 0 w 3967566"/>
                <a:gd name="connsiteY0" fmla="*/ 1025471 h 2234339"/>
                <a:gd name="connsiteX1" fmla="*/ 480447 w 3967566"/>
                <a:gd name="connsiteY1" fmla="*/ 715505 h 2234339"/>
                <a:gd name="connsiteX2" fmla="*/ 960895 w 3967566"/>
                <a:gd name="connsiteY2" fmla="*/ 219559 h 2234339"/>
                <a:gd name="connsiteX3" fmla="*/ 1379349 w 3967566"/>
                <a:gd name="connsiteY3" fmla="*/ 18081 h 2234339"/>
                <a:gd name="connsiteX4" fmla="*/ 1766806 w 3967566"/>
                <a:gd name="connsiteY4" fmla="*/ 111071 h 2234339"/>
                <a:gd name="connsiteX5" fmla="*/ 2107769 w 3967566"/>
                <a:gd name="connsiteY5" fmla="*/ 545023 h 2234339"/>
                <a:gd name="connsiteX6" fmla="*/ 2433234 w 3967566"/>
                <a:gd name="connsiteY6" fmla="*/ 1195952 h 2234339"/>
                <a:gd name="connsiteX7" fmla="*/ 2944678 w 3967566"/>
                <a:gd name="connsiteY7" fmla="*/ 1800386 h 2234339"/>
                <a:gd name="connsiteX8" fmla="*/ 3564610 w 3967566"/>
                <a:gd name="connsiteY8" fmla="*/ 2141349 h 2234339"/>
                <a:gd name="connsiteX9" fmla="*/ 3967566 w 3967566"/>
                <a:gd name="connsiteY9" fmla="*/ 2234339 h 223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566" h="2234339">
                  <a:moveTo>
                    <a:pt x="0" y="1025471"/>
                  </a:moveTo>
                  <a:cubicBezTo>
                    <a:pt x="160149" y="937647"/>
                    <a:pt x="320298" y="849824"/>
                    <a:pt x="480447" y="715505"/>
                  </a:cubicBezTo>
                  <a:cubicBezTo>
                    <a:pt x="640596" y="581186"/>
                    <a:pt x="811078" y="335796"/>
                    <a:pt x="960895" y="219559"/>
                  </a:cubicBezTo>
                  <a:cubicBezTo>
                    <a:pt x="1110712" y="103322"/>
                    <a:pt x="1245031" y="36162"/>
                    <a:pt x="1379349" y="18081"/>
                  </a:cubicBezTo>
                  <a:cubicBezTo>
                    <a:pt x="1513668" y="0"/>
                    <a:pt x="1645403" y="23247"/>
                    <a:pt x="1766806" y="111071"/>
                  </a:cubicBezTo>
                  <a:cubicBezTo>
                    <a:pt x="1888209" y="198895"/>
                    <a:pt x="1996698" y="364210"/>
                    <a:pt x="2107769" y="545023"/>
                  </a:cubicBezTo>
                  <a:cubicBezTo>
                    <a:pt x="2218840" y="725836"/>
                    <a:pt x="2293749" y="986725"/>
                    <a:pt x="2433234" y="1195952"/>
                  </a:cubicBezTo>
                  <a:cubicBezTo>
                    <a:pt x="2572719" y="1405179"/>
                    <a:pt x="2756115" y="1642820"/>
                    <a:pt x="2944678" y="1800386"/>
                  </a:cubicBezTo>
                  <a:cubicBezTo>
                    <a:pt x="3133241" y="1957952"/>
                    <a:pt x="3394129" y="2069023"/>
                    <a:pt x="3564610" y="2141349"/>
                  </a:cubicBezTo>
                  <a:cubicBezTo>
                    <a:pt x="3735091" y="2213675"/>
                    <a:pt x="3851328" y="2224007"/>
                    <a:pt x="3967566" y="2234339"/>
                  </a:cubicBezTo>
                </a:path>
              </a:pathLst>
            </a:custGeom>
            <a:ln w="762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 name="Freeform 7"/>
            <p:cNvSpPr/>
            <p:nvPr/>
          </p:nvSpPr>
          <p:spPr>
            <a:xfrm flipH="1">
              <a:off x="3192463" y="1837191"/>
              <a:ext cx="4138326" cy="2096726"/>
            </a:xfrm>
            <a:custGeom>
              <a:avLst/>
              <a:gdLst>
                <a:gd name="connsiteX0" fmla="*/ 0 w 4138047"/>
                <a:gd name="connsiteY0" fmla="*/ 1526583 h 2097438"/>
                <a:gd name="connsiteX1" fmla="*/ 805912 w 4138047"/>
                <a:gd name="connsiteY1" fmla="*/ 1495587 h 2097438"/>
                <a:gd name="connsiteX2" fmla="*/ 1503335 w 4138047"/>
                <a:gd name="connsiteY2" fmla="*/ 1263112 h 2097438"/>
                <a:gd name="connsiteX3" fmla="*/ 1968285 w 4138047"/>
                <a:gd name="connsiteY3" fmla="*/ 829160 h 2097438"/>
                <a:gd name="connsiteX4" fmla="*/ 2309247 w 4138047"/>
                <a:gd name="connsiteY4" fmla="*/ 131736 h 2097438"/>
                <a:gd name="connsiteX5" fmla="*/ 2665708 w 4138047"/>
                <a:gd name="connsiteY5" fmla="*/ 54244 h 2097438"/>
                <a:gd name="connsiteX6" fmla="*/ 2960176 w 4138047"/>
                <a:gd name="connsiteY6" fmla="*/ 457200 h 2097438"/>
                <a:gd name="connsiteX7" fmla="*/ 3254644 w 4138047"/>
                <a:gd name="connsiteY7" fmla="*/ 1232115 h 2097438"/>
                <a:gd name="connsiteX8" fmla="*/ 3564610 w 4138047"/>
                <a:gd name="connsiteY8" fmla="*/ 1805553 h 2097438"/>
                <a:gd name="connsiteX9" fmla="*/ 3921071 w 4138047"/>
                <a:gd name="connsiteY9" fmla="*/ 2053526 h 2097438"/>
                <a:gd name="connsiteX10" fmla="*/ 4138047 w 4138047"/>
                <a:gd name="connsiteY10" fmla="*/ 2069024 h 2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8047" h="2097438">
                  <a:moveTo>
                    <a:pt x="0" y="1526583"/>
                  </a:moveTo>
                  <a:cubicBezTo>
                    <a:pt x="277678" y="1533041"/>
                    <a:pt x="555356" y="1539499"/>
                    <a:pt x="805912" y="1495587"/>
                  </a:cubicBezTo>
                  <a:cubicBezTo>
                    <a:pt x="1056468" y="1451675"/>
                    <a:pt x="1309606" y="1374183"/>
                    <a:pt x="1503335" y="1263112"/>
                  </a:cubicBezTo>
                  <a:cubicBezTo>
                    <a:pt x="1697064" y="1152041"/>
                    <a:pt x="1833966" y="1017723"/>
                    <a:pt x="1968285" y="829160"/>
                  </a:cubicBezTo>
                  <a:cubicBezTo>
                    <a:pt x="2102604" y="640597"/>
                    <a:pt x="2193010" y="260889"/>
                    <a:pt x="2309247" y="131736"/>
                  </a:cubicBezTo>
                  <a:cubicBezTo>
                    <a:pt x="2425484" y="2583"/>
                    <a:pt x="2557220" y="0"/>
                    <a:pt x="2665708" y="54244"/>
                  </a:cubicBezTo>
                  <a:cubicBezTo>
                    <a:pt x="2774196" y="108488"/>
                    <a:pt x="2862020" y="260888"/>
                    <a:pt x="2960176" y="457200"/>
                  </a:cubicBezTo>
                  <a:cubicBezTo>
                    <a:pt x="3058332" y="653512"/>
                    <a:pt x="3153905" y="1007390"/>
                    <a:pt x="3254644" y="1232115"/>
                  </a:cubicBezTo>
                  <a:cubicBezTo>
                    <a:pt x="3355383" y="1456840"/>
                    <a:pt x="3453539" y="1668651"/>
                    <a:pt x="3564610" y="1805553"/>
                  </a:cubicBezTo>
                  <a:cubicBezTo>
                    <a:pt x="3675681" y="1942455"/>
                    <a:pt x="3825498" y="2009614"/>
                    <a:pt x="3921071" y="2053526"/>
                  </a:cubicBezTo>
                  <a:cubicBezTo>
                    <a:pt x="4016644" y="2097438"/>
                    <a:pt x="4077345" y="2083231"/>
                    <a:pt x="4138047" y="2069024"/>
                  </a:cubicBezTo>
                </a:path>
              </a:pathLst>
            </a:custGeom>
            <a:ln w="5715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 name="Freeform 8"/>
            <p:cNvSpPr/>
            <p:nvPr/>
          </p:nvSpPr>
          <p:spPr>
            <a:xfrm flipH="1">
              <a:off x="2447977" y="1851476"/>
              <a:ext cx="4262143" cy="1852294"/>
            </a:xfrm>
            <a:custGeom>
              <a:avLst/>
              <a:gdLst>
                <a:gd name="connsiteX0" fmla="*/ 0 w 4262034"/>
                <a:gd name="connsiteY0" fmla="*/ 1464589 h 1852047"/>
                <a:gd name="connsiteX1" fmla="*/ 945397 w 4262034"/>
                <a:gd name="connsiteY1" fmla="*/ 1619572 h 1852047"/>
                <a:gd name="connsiteX2" fmla="*/ 1534332 w 4262034"/>
                <a:gd name="connsiteY2" fmla="*/ 1666067 h 1852047"/>
                <a:gd name="connsiteX3" fmla="*/ 1983783 w 4262034"/>
                <a:gd name="connsiteY3" fmla="*/ 1480088 h 1852047"/>
                <a:gd name="connsiteX4" fmla="*/ 2355742 w 4262034"/>
                <a:gd name="connsiteY4" fmla="*/ 984142 h 1852047"/>
                <a:gd name="connsiteX5" fmla="*/ 2665709 w 4262034"/>
                <a:gd name="connsiteY5" fmla="*/ 271220 h 1852047"/>
                <a:gd name="connsiteX6" fmla="*/ 2944678 w 4262034"/>
                <a:gd name="connsiteY6" fmla="*/ 23247 h 1852047"/>
                <a:gd name="connsiteX7" fmla="*/ 3177153 w 4262034"/>
                <a:gd name="connsiteY7" fmla="*/ 131735 h 1852047"/>
                <a:gd name="connsiteX8" fmla="*/ 3394129 w 4262034"/>
                <a:gd name="connsiteY8" fmla="*/ 674176 h 1852047"/>
                <a:gd name="connsiteX9" fmla="*/ 3750590 w 4262034"/>
                <a:gd name="connsiteY9" fmla="*/ 1464589 h 1852047"/>
                <a:gd name="connsiteX10" fmla="*/ 3874576 w 4262034"/>
                <a:gd name="connsiteY10" fmla="*/ 1635071 h 1852047"/>
                <a:gd name="connsiteX11" fmla="*/ 4262034 w 4262034"/>
                <a:gd name="connsiteY11" fmla="*/ 1852047 h 1852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2034" h="1852047">
                  <a:moveTo>
                    <a:pt x="0" y="1464589"/>
                  </a:moveTo>
                  <a:cubicBezTo>
                    <a:pt x="344837" y="1525290"/>
                    <a:pt x="689675" y="1585992"/>
                    <a:pt x="945397" y="1619572"/>
                  </a:cubicBezTo>
                  <a:cubicBezTo>
                    <a:pt x="1201119" y="1653152"/>
                    <a:pt x="1361268" y="1689314"/>
                    <a:pt x="1534332" y="1666067"/>
                  </a:cubicBezTo>
                  <a:cubicBezTo>
                    <a:pt x="1707396" y="1642820"/>
                    <a:pt x="1846881" y="1593742"/>
                    <a:pt x="1983783" y="1480088"/>
                  </a:cubicBezTo>
                  <a:cubicBezTo>
                    <a:pt x="2120685" y="1366434"/>
                    <a:pt x="2242088" y="1185620"/>
                    <a:pt x="2355742" y="984142"/>
                  </a:cubicBezTo>
                  <a:cubicBezTo>
                    <a:pt x="2469396" y="782664"/>
                    <a:pt x="2567553" y="431369"/>
                    <a:pt x="2665709" y="271220"/>
                  </a:cubicBezTo>
                  <a:cubicBezTo>
                    <a:pt x="2763865" y="111071"/>
                    <a:pt x="2859437" y="46495"/>
                    <a:pt x="2944678" y="23247"/>
                  </a:cubicBezTo>
                  <a:cubicBezTo>
                    <a:pt x="3029919" y="0"/>
                    <a:pt x="3102245" y="23247"/>
                    <a:pt x="3177153" y="131735"/>
                  </a:cubicBezTo>
                  <a:cubicBezTo>
                    <a:pt x="3252061" y="240223"/>
                    <a:pt x="3298556" y="452034"/>
                    <a:pt x="3394129" y="674176"/>
                  </a:cubicBezTo>
                  <a:cubicBezTo>
                    <a:pt x="3489702" y="896318"/>
                    <a:pt x="3670516" y="1304440"/>
                    <a:pt x="3750590" y="1464589"/>
                  </a:cubicBezTo>
                  <a:cubicBezTo>
                    <a:pt x="3830664" y="1624738"/>
                    <a:pt x="3789335" y="1570495"/>
                    <a:pt x="3874576" y="1635071"/>
                  </a:cubicBezTo>
                  <a:cubicBezTo>
                    <a:pt x="3959817" y="1699647"/>
                    <a:pt x="4110925" y="1775847"/>
                    <a:pt x="4262034" y="1852047"/>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76871" name="TextBox 10"/>
            <p:cNvSpPr txBox="1">
              <a:spLocks noChangeArrowheads="1"/>
            </p:cNvSpPr>
            <p:nvPr/>
          </p:nvSpPr>
          <p:spPr bwMode="auto">
            <a:xfrm>
              <a:off x="2789677" y="1425844"/>
              <a:ext cx="1426416"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532THz (red)</a:t>
              </a:r>
            </a:p>
          </p:txBody>
        </p:sp>
        <p:sp>
          <p:nvSpPr>
            <p:cNvPr id="676872" name="TextBox 11"/>
            <p:cNvSpPr txBox="1">
              <a:spLocks noChangeArrowheads="1"/>
            </p:cNvSpPr>
            <p:nvPr/>
          </p:nvSpPr>
          <p:spPr bwMode="auto">
            <a:xfrm>
              <a:off x="4507402" y="1438762"/>
              <a:ext cx="1644425"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562THz (green)</a:t>
              </a:r>
            </a:p>
          </p:txBody>
        </p:sp>
        <p:sp>
          <p:nvSpPr>
            <p:cNvPr id="676873" name="TextBox 12"/>
            <p:cNvSpPr txBox="1">
              <a:spLocks noChangeArrowheads="1"/>
            </p:cNvSpPr>
            <p:nvPr/>
          </p:nvSpPr>
          <p:spPr bwMode="auto">
            <a:xfrm>
              <a:off x="6395612" y="1327691"/>
              <a:ext cx="1524776"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714THz (blue)</a:t>
              </a:r>
            </a:p>
          </p:txBody>
        </p:sp>
        <p:sp>
          <p:nvSpPr>
            <p:cNvPr id="676874" name="TextBox 13"/>
            <p:cNvSpPr txBox="1">
              <a:spLocks noChangeArrowheads="1"/>
            </p:cNvSpPr>
            <p:nvPr/>
          </p:nvSpPr>
          <p:spPr bwMode="auto">
            <a:xfrm>
              <a:off x="7315179" y="4355024"/>
              <a:ext cx="1165897" cy="369332"/>
            </a:xfrm>
            <a:prstGeom prst="rect">
              <a:avLst/>
            </a:prstGeom>
            <a:noFill/>
            <a:ln w="9525">
              <a:noFill/>
              <a:miter lim="800000"/>
              <a:headEnd/>
              <a:tailEnd/>
            </a:ln>
          </p:spPr>
          <p:txBody>
            <a:bodyPr wrap="none">
              <a:spAutoFit/>
            </a:bodyPr>
            <a:lstStyle/>
            <a:p>
              <a:r>
                <a:rPr lang="en-US"/>
                <a:t>Frequency</a:t>
              </a:r>
            </a:p>
          </p:txBody>
        </p:sp>
        <p:sp>
          <p:nvSpPr>
            <p:cNvPr id="676875" name="TextBox 14"/>
            <p:cNvSpPr txBox="1">
              <a:spLocks noChangeArrowheads="1"/>
            </p:cNvSpPr>
            <p:nvPr/>
          </p:nvSpPr>
          <p:spPr bwMode="auto">
            <a:xfrm>
              <a:off x="393894" y="1531749"/>
              <a:ext cx="1505918" cy="646331"/>
            </a:xfrm>
            <a:prstGeom prst="rect">
              <a:avLst/>
            </a:prstGeom>
            <a:noFill/>
            <a:ln w="9525">
              <a:noFill/>
              <a:miter lim="800000"/>
              <a:headEnd/>
              <a:tailEnd/>
            </a:ln>
          </p:spPr>
          <p:txBody>
            <a:bodyPr>
              <a:spAutoFit/>
            </a:bodyPr>
            <a:lstStyle/>
            <a:p>
              <a:pPr algn="r"/>
              <a:r>
                <a:rPr lang="en-US"/>
                <a:t>Relative Sensitivity</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1917701" y="2460625"/>
            <a:ext cx="8177213" cy="3251200"/>
            <a:chOff x="393894" y="1472339"/>
            <a:chExt cx="8176647" cy="3252017"/>
          </a:xfrm>
        </p:grpSpPr>
        <p:cxnSp>
          <p:nvCxnSpPr>
            <p:cNvPr id="4" name="Straight Arrow Connector 3"/>
            <p:cNvCxnSpPr/>
            <p:nvPr/>
          </p:nvCxnSpPr>
          <p:spPr>
            <a:xfrm rot="16200000" flipV="1">
              <a:off x="627593" y="2843492"/>
              <a:ext cx="2758181" cy="15874"/>
            </a:xfrm>
            <a:prstGeom prst="straightConnector1">
              <a:avLst/>
            </a:prstGeom>
            <a:ln>
              <a:solidFill>
                <a:srgbClr val="4D4D4D"/>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014620" y="4246399"/>
              <a:ext cx="6555921" cy="1587"/>
            </a:xfrm>
            <a:prstGeom prst="straightConnector1">
              <a:avLst/>
            </a:prstGeom>
            <a:ln>
              <a:solidFill>
                <a:srgbClr val="4D4D4D"/>
              </a:solidFill>
              <a:tailEnd type="arrow"/>
            </a:ln>
          </p:spPr>
          <p:style>
            <a:lnRef idx="1">
              <a:schemeClr val="accent1"/>
            </a:lnRef>
            <a:fillRef idx="0">
              <a:schemeClr val="accent1"/>
            </a:fillRef>
            <a:effectRef idx="0">
              <a:schemeClr val="accent1"/>
            </a:effectRef>
            <a:fontRef idx="minor">
              <a:schemeClr val="tx1"/>
            </a:fontRef>
          </p:style>
        </p:cxnSp>
        <p:sp>
          <p:nvSpPr>
            <p:cNvPr id="677892" name="TextBox 11"/>
            <p:cNvSpPr txBox="1">
              <a:spLocks noChangeArrowheads="1"/>
            </p:cNvSpPr>
            <p:nvPr/>
          </p:nvSpPr>
          <p:spPr bwMode="auto">
            <a:xfrm>
              <a:off x="4677883" y="1591161"/>
              <a:ext cx="855747"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(green)</a:t>
              </a:r>
            </a:p>
          </p:txBody>
        </p:sp>
        <p:sp>
          <p:nvSpPr>
            <p:cNvPr id="677893" name="TextBox 12"/>
            <p:cNvSpPr txBox="1">
              <a:spLocks noChangeArrowheads="1"/>
            </p:cNvSpPr>
            <p:nvPr/>
          </p:nvSpPr>
          <p:spPr bwMode="auto">
            <a:xfrm>
              <a:off x="6535097" y="1591161"/>
              <a:ext cx="793807"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 (blue)</a:t>
              </a:r>
            </a:p>
          </p:txBody>
        </p:sp>
        <p:sp>
          <p:nvSpPr>
            <p:cNvPr id="677894" name="TextBox 13"/>
            <p:cNvSpPr txBox="1">
              <a:spLocks noChangeArrowheads="1"/>
            </p:cNvSpPr>
            <p:nvPr/>
          </p:nvSpPr>
          <p:spPr bwMode="auto">
            <a:xfrm>
              <a:off x="7315179" y="4355024"/>
              <a:ext cx="1165897" cy="369332"/>
            </a:xfrm>
            <a:prstGeom prst="rect">
              <a:avLst/>
            </a:prstGeom>
            <a:noFill/>
            <a:ln w="9525">
              <a:noFill/>
              <a:miter lim="800000"/>
              <a:headEnd/>
              <a:tailEnd/>
            </a:ln>
          </p:spPr>
          <p:txBody>
            <a:bodyPr wrap="none">
              <a:spAutoFit/>
            </a:bodyPr>
            <a:lstStyle/>
            <a:p>
              <a:r>
                <a:rPr lang="en-US"/>
                <a:t>Frequency</a:t>
              </a:r>
            </a:p>
          </p:txBody>
        </p:sp>
        <p:sp>
          <p:nvSpPr>
            <p:cNvPr id="677895" name="TextBox 14"/>
            <p:cNvSpPr txBox="1">
              <a:spLocks noChangeArrowheads="1"/>
            </p:cNvSpPr>
            <p:nvPr/>
          </p:nvSpPr>
          <p:spPr bwMode="auto">
            <a:xfrm>
              <a:off x="393894" y="1531749"/>
              <a:ext cx="1505918" cy="646331"/>
            </a:xfrm>
            <a:prstGeom prst="rect">
              <a:avLst/>
            </a:prstGeom>
            <a:noFill/>
            <a:ln w="9525">
              <a:noFill/>
              <a:miter lim="800000"/>
              <a:headEnd/>
              <a:tailEnd/>
            </a:ln>
          </p:spPr>
          <p:txBody>
            <a:bodyPr>
              <a:spAutoFit/>
            </a:bodyPr>
            <a:lstStyle/>
            <a:p>
              <a:pPr algn="r"/>
              <a:r>
                <a:rPr lang="en-US"/>
                <a:t>Relative Sensitivity</a:t>
              </a:r>
            </a:p>
          </p:txBody>
        </p:sp>
        <p:sp>
          <p:nvSpPr>
            <p:cNvPr id="17" name="Freeform 16"/>
            <p:cNvSpPr/>
            <p:nvPr/>
          </p:nvSpPr>
          <p:spPr>
            <a:xfrm>
              <a:off x="3114681" y="1575553"/>
              <a:ext cx="636544" cy="2686725"/>
            </a:xfrm>
            <a:custGeom>
              <a:avLst/>
              <a:gdLst>
                <a:gd name="connsiteX0" fmla="*/ 0 w 635431"/>
                <a:gd name="connsiteY0" fmla="*/ 2670875 h 2686373"/>
                <a:gd name="connsiteX1" fmla="*/ 170482 w 635431"/>
                <a:gd name="connsiteY1" fmla="*/ 1818468 h 2686373"/>
                <a:gd name="connsiteX2" fmla="*/ 309966 w 635431"/>
                <a:gd name="connsiteY2" fmla="*/ 5166 h 2686373"/>
                <a:gd name="connsiteX3" fmla="*/ 495946 w 635431"/>
                <a:gd name="connsiteY3" fmla="*/ 1849464 h 2686373"/>
                <a:gd name="connsiteX4" fmla="*/ 635431 w 635431"/>
                <a:gd name="connsiteY4" fmla="*/ 2686373 h 268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31" h="2686373">
                  <a:moveTo>
                    <a:pt x="0" y="2670875"/>
                  </a:moveTo>
                  <a:cubicBezTo>
                    <a:pt x="59410" y="2466814"/>
                    <a:pt x="118821" y="2262753"/>
                    <a:pt x="170482" y="1818468"/>
                  </a:cubicBezTo>
                  <a:cubicBezTo>
                    <a:pt x="222143" y="1374183"/>
                    <a:pt x="255722" y="0"/>
                    <a:pt x="309966" y="5166"/>
                  </a:cubicBezTo>
                  <a:cubicBezTo>
                    <a:pt x="364210" y="10332"/>
                    <a:pt x="441702" y="1402596"/>
                    <a:pt x="495946" y="1849464"/>
                  </a:cubicBezTo>
                  <a:cubicBezTo>
                    <a:pt x="550190" y="2296332"/>
                    <a:pt x="592810" y="2491352"/>
                    <a:pt x="635431" y="2686373"/>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8" name="Freeform 17"/>
            <p:cNvSpPr/>
            <p:nvPr/>
          </p:nvSpPr>
          <p:spPr>
            <a:xfrm>
              <a:off x="4259189" y="1572377"/>
              <a:ext cx="634956" cy="2686725"/>
            </a:xfrm>
            <a:custGeom>
              <a:avLst/>
              <a:gdLst>
                <a:gd name="connsiteX0" fmla="*/ 0 w 635431"/>
                <a:gd name="connsiteY0" fmla="*/ 2670875 h 2686373"/>
                <a:gd name="connsiteX1" fmla="*/ 170482 w 635431"/>
                <a:gd name="connsiteY1" fmla="*/ 1818468 h 2686373"/>
                <a:gd name="connsiteX2" fmla="*/ 309966 w 635431"/>
                <a:gd name="connsiteY2" fmla="*/ 5166 h 2686373"/>
                <a:gd name="connsiteX3" fmla="*/ 495946 w 635431"/>
                <a:gd name="connsiteY3" fmla="*/ 1849464 h 2686373"/>
                <a:gd name="connsiteX4" fmla="*/ 635431 w 635431"/>
                <a:gd name="connsiteY4" fmla="*/ 2686373 h 268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31" h="2686373">
                  <a:moveTo>
                    <a:pt x="0" y="2670875"/>
                  </a:moveTo>
                  <a:cubicBezTo>
                    <a:pt x="59410" y="2466814"/>
                    <a:pt x="118821" y="2262753"/>
                    <a:pt x="170482" y="1818468"/>
                  </a:cubicBezTo>
                  <a:cubicBezTo>
                    <a:pt x="222143" y="1374183"/>
                    <a:pt x="255722" y="0"/>
                    <a:pt x="309966" y="5166"/>
                  </a:cubicBezTo>
                  <a:cubicBezTo>
                    <a:pt x="364210" y="10332"/>
                    <a:pt x="441702" y="1402596"/>
                    <a:pt x="495946" y="1849464"/>
                  </a:cubicBezTo>
                  <a:cubicBezTo>
                    <a:pt x="550190" y="2296332"/>
                    <a:pt x="592810" y="2491352"/>
                    <a:pt x="635431" y="2686373"/>
                  </a:cubicBezTo>
                </a:path>
              </a:pathLst>
            </a:custGeom>
            <a:ln w="7620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Freeform 18"/>
            <p:cNvSpPr/>
            <p:nvPr/>
          </p:nvSpPr>
          <p:spPr>
            <a:xfrm>
              <a:off x="6210091" y="1586668"/>
              <a:ext cx="634956" cy="2685138"/>
            </a:xfrm>
            <a:custGeom>
              <a:avLst/>
              <a:gdLst>
                <a:gd name="connsiteX0" fmla="*/ 0 w 635431"/>
                <a:gd name="connsiteY0" fmla="*/ 2670875 h 2686373"/>
                <a:gd name="connsiteX1" fmla="*/ 170482 w 635431"/>
                <a:gd name="connsiteY1" fmla="*/ 1818468 h 2686373"/>
                <a:gd name="connsiteX2" fmla="*/ 309966 w 635431"/>
                <a:gd name="connsiteY2" fmla="*/ 5166 h 2686373"/>
                <a:gd name="connsiteX3" fmla="*/ 495946 w 635431"/>
                <a:gd name="connsiteY3" fmla="*/ 1849464 h 2686373"/>
                <a:gd name="connsiteX4" fmla="*/ 635431 w 635431"/>
                <a:gd name="connsiteY4" fmla="*/ 2686373 h 268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31" h="2686373">
                  <a:moveTo>
                    <a:pt x="0" y="2670875"/>
                  </a:moveTo>
                  <a:cubicBezTo>
                    <a:pt x="59410" y="2466814"/>
                    <a:pt x="118821" y="2262753"/>
                    <a:pt x="170482" y="1818468"/>
                  </a:cubicBezTo>
                  <a:cubicBezTo>
                    <a:pt x="222143" y="1374183"/>
                    <a:pt x="255722" y="0"/>
                    <a:pt x="309966" y="5166"/>
                  </a:cubicBezTo>
                  <a:cubicBezTo>
                    <a:pt x="364210" y="10332"/>
                    <a:pt x="441702" y="1402596"/>
                    <a:pt x="495946" y="1849464"/>
                  </a:cubicBezTo>
                  <a:cubicBezTo>
                    <a:pt x="550190" y="2296332"/>
                    <a:pt x="592810" y="2491352"/>
                    <a:pt x="635431" y="2686373"/>
                  </a:cubicBezTo>
                </a:path>
              </a:pathLst>
            </a:custGeom>
            <a:ln w="76200">
              <a:solidFill>
                <a:srgbClr val="00206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77899" name="TextBox 19"/>
            <p:cNvSpPr txBox="1">
              <a:spLocks noChangeArrowheads="1"/>
            </p:cNvSpPr>
            <p:nvPr/>
          </p:nvSpPr>
          <p:spPr bwMode="auto">
            <a:xfrm>
              <a:off x="3559422" y="1591161"/>
              <a:ext cx="637739" cy="369332"/>
            </a:xfrm>
            <a:prstGeom prst="rect">
              <a:avLst/>
            </a:prstGeom>
            <a:noFill/>
            <a:ln w="9525">
              <a:noFill/>
              <a:miter lim="800000"/>
              <a:headEnd/>
              <a:tailEnd/>
            </a:ln>
          </p:spPr>
          <p:txBody>
            <a:bodyPr wrap="none">
              <a:spAutoFit/>
            </a:bodyPr>
            <a:lstStyle/>
            <a:p>
              <a:r>
                <a:rPr lang="en-US" i="1">
                  <a:latin typeface="Times New Roman" pitchFamily="18" charset="0"/>
                  <a:cs typeface="Times New Roman" pitchFamily="18" charset="0"/>
                </a:rPr>
                <a:t>(red)</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3EF3CD-96A6-8BB4-4EC5-AE33B1449D6D}"/>
              </a:ext>
            </a:extLst>
          </p:cNvPr>
          <p:cNvSpPr>
            <a:spLocks noGrp="1"/>
          </p:cNvSpPr>
          <p:nvPr>
            <p:ph type="ctrTitle"/>
          </p:nvPr>
        </p:nvSpPr>
        <p:spPr/>
        <p:txBody>
          <a:bodyPr/>
          <a:lstStyle/>
          <a:p>
            <a:r>
              <a:rPr lang="en-US" dirty="0"/>
              <a:t>END</a:t>
            </a:r>
          </a:p>
        </p:txBody>
      </p:sp>
      <p:sp>
        <p:nvSpPr>
          <p:cNvPr id="5" name="Subtitle 4">
            <a:extLst>
              <a:ext uri="{FF2B5EF4-FFF2-40B4-BE49-F238E27FC236}">
                <a16:creationId xmlns:a16="http://schemas.microsoft.com/office/drawing/2014/main" id="{571C6713-CA77-7C6F-E7A3-AB43A13AB5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57836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3"/>
          <p:cNvSpPr>
            <a:spLocks noGrp="1"/>
          </p:cNvSpPr>
          <p:nvPr>
            <p:ph type="sldNum" sz="quarter" idx="12"/>
          </p:nvPr>
        </p:nvSpPr>
        <p:spPr>
          <a:noFill/>
        </p:spPr>
        <p:txBody>
          <a:bodyPr/>
          <a:lstStyle/>
          <a:p>
            <a:fld id="{67DC12B3-74C2-4E26-B0DA-0EC410BBD4AF}" type="slidenum">
              <a:rPr lang="en-US" smtClean="0"/>
              <a:pPr/>
              <a:t>67</a:t>
            </a:fld>
            <a:endParaRPr lang="en-US"/>
          </a:p>
        </p:txBody>
      </p:sp>
      <p:sp>
        <p:nvSpPr>
          <p:cNvPr id="182275" name="Text Box 2"/>
          <p:cNvSpPr txBox="1">
            <a:spLocks noChangeArrowheads="1"/>
          </p:cNvSpPr>
          <p:nvPr/>
        </p:nvSpPr>
        <p:spPr bwMode="auto">
          <a:xfrm>
            <a:off x="2286000" y="381001"/>
            <a:ext cx="7620000" cy="366713"/>
          </a:xfrm>
          <a:prstGeom prst="rect">
            <a:avLst/>
          </a:prstGeom>
          <a:noFill/>
          <a:ln w="9525" algn="ctr">
            <a:noFill/>
            <a:miter lim="800000"/>
            <a:headEnd/>
            <a:tailEnd/>
          </a:ln>
        </p:spPr>
        <p:txBody>
          <a:bodyPr anchor="ctr"/>
          <a:lstStyle/>
          <a:p>
            <a:pPr algn="ctr"/>
            <a:r>
              <a:rPr lang="en-US" sz="3600" dirty="0">
                <a:solidFill>
                  <a:schemeClr val="tx2"/>
                </a:solidFill>
              </a:rPr>
              <a:t>Question 223.16.7</a:t>
            </a:r>
          </a:p>
        </p:txBody>
      </p:sp>
      <p:sp>
        <p:nvSpPr>
          <p:cNvPr id="182276" name="Text Box 3"/>
          <p:cNvSpPr txBox="1">
            <a:spLocks noChangeArrowheads="1"/>
          </p:cNvSpPr>
          <p:nvPr/>
        </p:nvSpPr>
        <p:spPr bwMode="auto">
          <a:xfrm>
            <a:off x="2286000" y="1295401"/>
            <a:ext cx="7620000" cy="5078313"/>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Diving masks often have a lens built into the glass for divers who do not have perfect vision. This allows the individual to dive without the necessity for glasses, because the lenses in the faceplate perform the necessary refraction to provide clear vision. The proper design allows the diver to see clearly with the mask on </a:t>
            </a:r>
            <a:r>
              <a:rPr lang="en-US" sz="2400" i="1" dirty="0">
                <a:solidFill>
                  <a:srgbClr val="000000"/>
                </a:solidFill>
                <a:latin typeface="Times New Roman" pitchFamily="18" charset="0"/>
                <a:cs typeface="Times New Roman" pitchFamily="18" charset="0"/>
              </a:rPr>
              <a:t>both </a:t>
            </a:r>
            <a:r>
              <a:rPr lang="en-US" sz="2400" dirty="0">
                <a:solidFill>
                  <a:srgbClr val="000000"/>
                </a:solidFill>
                <a:latin typeface="Times New Roman" pitchFamily="18" charset="0"/>
                <a:cs typeface="Times New Roman" pitchFamily="18" charset="0"/>
              </a:rPr>
              <a:t>under water and in the open air. Normal eyeglasses have lenses that are curved on both the front and rear surfaces. The lenses in a diving mask should be curved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only on the front surface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only on the rear surface </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on both the front and rear surfaces</a:t>
            </a:r>
          </a:p>
        </p:txBody>
      </p:sp>
      <p:sp>
        <p:nvSpPr>
          <p:cNvPr id="182277" name="Line 4"/>
          <p:cNvSpPr>
            <a:spLocks noChangeShapeType="1"/>
          </p:cNvSpPr>
          <p:nvPr/>
        </p:nvSpPr>
        <p:spPr bwMode="auto">
          <a:xfrm>
            <a:off x="4267200" y="990600"/>
            <a:ext cx="3733800" cy="0"/>
          </a:xfrm>
          <a:prstGeom prst="line">
            <a:avLst/>
          </a:prstGeom>
          <a:noFill/>
          <a:ln w="9525">
            <a:solidFill>
              <a:schemeClr val="tx1"/>
            </a:solidFill>
            <a:round/>
            <a:headEnd/>
            <a:tailEnd/>
          </a:ln>
        </p:spPr>
        <p:txBody>
          <a:bodyPr/>
          <a:lstStyle/>
          <a:p>
            <a:endParaRPr lang="en-US"/>
          </a:p>
        </p:txBody>
      </p:sp>
    </p:spTree>
    <p:extLst>
      <p:ext uri="{BB962C8B-B14F-4D97-AF65-F5344CB8AC3E}">
        <p14:creationId xmlns:p14="http://schemas.microsoft.com/office/powerpoint/2010/main" val="2460978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2"/>
          <p:cNvSpPr>
            <a:spLocks noGrp="1" noChangeArrowheads="1"/>
          </p:cNvSpPr>
          <p:nvPr>
            <p:ph type="title"/>
          </p:nvPr>
        </p:nvSpPr>
        <p:spPr/>
        <p:txBody>
          <a:bodyPr/>
          <a:lstStyle/>
          <a:p>
            <a:pPr eaLnBrk="1" hangingPunct="1"/>
            <a:r>
              <a:rPr lang="en-US" dirty="0"/>
              <a:t>Question 223.16.8</a:t>
            </a:r>
          </a:p>
        </p:txBody>
      </p:sp>
      <p:sp>
        <p:nvSpPr>
          <p:cNvPr id="175108" name="Rectangle 3"/>
          <p:cNvSpPr>
            <a:spLocks noGrp="1" noChangeArrowheads="1"/>
          </p:cNvSpPr>
          <p:nvPr>
            <p:ph idx="1"/>
          </p:nvPr>
        </p:nvSpPr>
        <p:spPr/>
        <p:txBody>
          <a:bodyPr/>
          <a:lstStyle/>
          <a:p>
            <a:pPr marL="609600" indent="-609600">
              <a:buNone/>
            </a:pPr>
            <a:r>
              <a:rPr lang="en-US" dirty="0"/>
              <a:t>Consider a flat mirror. Which of the following is true?</a:t>
            </a:r>
          </a:p>
          <a:p>
            <a:pPr marL="609600" indent="-609600">
              <a:buFontTx/>
              <a:buAutoNum type="alphaLcParenR"/>
            </a:pPr>
            <a:r>
              <a:rPr lang="en-US" sz="2400" dirty="0"/>
              <a:t>The image is as far behind the mirror as the object is in front</a:t>
            </a:r>
          </a:p>
          <a:p>
            <a:pPr marL="609600" indent="-609600">
              <a:buFontTx/>
              <a:buAutoNum type="alphaLcParenR"/>
            </a:pPr>
            <a:r>
              <a:rPr lang="en-US" sz="2400" dirty="0"/>
              <a:t>The image is twice as far away as the object is from the mirror</a:t>
            </a:r>
          </a:p>
          <a:p>
            <a:pPr marL="609600" indent="-609600">
              <a:buFontTx/>
              <a:buAutoNum type="alphaLcParenR"/>
            </a:pPr>
            <a:r>
              <a:rPr lang="en-US" sz="2400" dirty="0"/>
              <a:t>The image is farther away, but you would need to know the particular circumstances to know how far.</a:t>
            </a:r>
          </a:p>
          <a:p>
            <a:pPr marL="609600" indent="-609600">
              <a:buFontTx/>
              <a:buAutoNum type="alphaLcParenR"/>
            </a:pPr>
            <a:r>
              <a:rPr lang="en-US" sz="2400" dirty="0"/>
              <a:t>The image is in the same place as the object.</a:t>
            </a:r>
          </a:p>
          <a:p>
            <a:pPr marL="609600" indent="-609600">
              <a:buNone/>
            </a:pPr>
            <a:endParaRPr lang="en-US" sz="2400" dirty="0"/>
          </a:p>
        </p:txBody>
      </p:sp>
      <p:sp>
        <p:nvSpPr>
          <p:cNvPr id="175106" name="Slide Number Placeholder 5"/>
          <p:cNvSpPr>
            <a:spLocks noGrp="1"/>
          </p:cNvSpPr>
          <p:nvPr>
            <p:ph type="sldNum" sz="quarter" idx="12"/>
          </p:nvPr>
        </p:nvSpPr>
        <p:spPr>
          <a:noFill/>
        </p:spPr>
        <p:txBody>
          <a:bodyPr/>
          <a:lstStyle/>
          <a:p>
            <a:fld id="{496F7789-C58F-4CB0-9513-1A65DE68DB2C}" type="slidenum">
              <a:rPr lang="en-US" smtClean="0"/>
              <a:pPr/>
              <a:t>68</a:t>
            </a:fld>
            <a:endParaRPr lang="en-US"/>
          </a:p>
        </p:txBody>
      </p:sp>
    </p:spTree>
    <p:extLst>
      <p:ext uri="{BB962C8B-B14F-4D97-AF65-F5344CB8AC3E}">
        <p14:creationId xmlns:p14="http://schemas.microsoft.com/office/powerpoint/2010/main" val="4222405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p:txBody>
          <a:bodyPr/>
          <a:lstStyle/>
          <a:p>
            <a:r>
              <a:rPr lang="en-US" dirty="0"/>
              <a:t>Question 223.16.9</a:t>
            </a:r>
          </a:p>
        </p:txBody>
      </p:sp>
      <p:sp>
        <p:nvSpPr>
          <p:cNvPr id="176132" name="Rectangle 3"/>
          <p:cNvSpPr>
            <a:spLocks noGrp="1" noChangeArrowheads="1"/>
          </p:cNvSpPr>
          <p:nvPr>
            <p:ph idx="1"/>
          </p:nvPr>
        </p:nvSpPr>
        <p:spPr/>
        <p:txBody>
          <a:bodyPr/>
          <a:lstStyle/>
          <a:p>
            <a:pPr marL="609600" indent="-609600">
              <a:buNone/>
            </a:pPr>
            <a:r>
              <a:rPr lang="en-US"/>
              <a:t>What is the magnification of a flat mirror</a:t>
            </a:r>
          </a:p>
          <a:p>
            <a:pPr marL="609600" indent="-609600">
              <a:buFontTx/>
              <a:buAutoNum type="alphaLcParenR"/>
            </a:pPr>
            <a:r>
              <a:rPr lang="en-US"/>
              <a:t>1</a:t>
            </a:r>
          </a:p>
          <a:p>
            <a:pPr marL="609600" indent="-609600">
              <a:buFontTx/>
              <a:buAutoNum type="alphaLcParenR"/>
            </a:pPr>
            <a:r>
              <a:rPr lang="en-US"/>
              <a:t>2</a:t>
            </a:r>
          </a:p>
          <a:p>
            <a:pPr marL="609600" indent="-609600">
              <a:buFontTx/>
              <a:buAutoNum type="alphaLcParenR"/>
            </a:pPr>
            <a:r>
              <a:rPr lang="en-US"/>
              <a:t>-1</a:t>
            </a:r>
          </a:p>
          <a:p>
            <a:pPr marL="609600" indent="-609600">
              <a:buFontTx/>
              <a:buAutoNum type="alphaLcParenR"/>
            </a:pPr>
            <a:r>
              <a:rPr lang="en-US"/>
              <a:t>½</a:t>
            </a:r>
          </a:p>
          <a:p>
            <a:pPr marL="609600" indent="-609600">
              <a:buFontTx/>
              <a:buAutoNum type="alphaLcParenR"/>
            </a:pPr>
            <a:r>
              <a:rPr lang="en-US"/>
              <a:t>The image is unmagnified</a:t>
            </a:r>
          </a:p>
        </p:txBody>
      </p:sp>
      <p:sp>
        <p:nvSpPr>
          <p:cNvPr id="176130" name="Slide Number Placeholder 5"/>
          <p:cNvSpPr>
            <a:spLocks noGrp="1"/>
          </p:cNvSpPr>
          <p:nvPr>
            <p:ph type="sldNum" sz="quarter" idx="12"/>
          </p:nvPr>
        </p:nvSpPr>
        <p:spPr>
          <a:noFill/>
        </p:spPr>
        <p:txBody>
          <a:bodyPr/>
          <a:lstStyle/>
          <a:p>
            <a:fld id="{9AB5DDE2-0386-413F-92C3-1D873C5EEA07}" type="slidenum">
              <a:rPr lang="en-US" smtClean="0"/>
              <a:pPr/>
              <a:t>69</a:t>
            </a:fld>
            <a:endParaRPr lang="en-US"/>
          </a:p>
        </p:txBody>
      </p:sp>
    </p:spTree>
    <p:extLst>
      <p:ext uri="{BB962C8B-B14F-4D97-AF65-F5344CB8AC3E}">
        <p14:creationId xmlns:p14="http://schemas.microsoft.com/office/powerpoint/2010/main" val="2085335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33271" y="0"/>
            <a:ext cx="3648364"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p:nvPr/>
        </p:nvGrpSpPr>
        <p:grpSpPr>
          <a:xfrm flipH="1">
            <a:off x="1663411" y="2889703"/>
            <a:ext cx="946760" cy="681885"/>
            <a:chOff x="1653309" y="1182255"/>
            <a:chExt cx="914400" cy="508000"/>
          </a:xfrm>
        </p:grpSpPr>
        <p:sp>
          <p:nvSpPr>
            <p:cNvPr id="6" name="Oval 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21"/>
          <p:cNvGrpSpPr/>
          <p:nvPr/>
        </p:nvGrpSpPr>
        <p:grpSpPr>
          <a:xfrm flipH="1">
            <a:off x="3365967" y="2871518"/>
            <a:ext cx="914400" cy="681885"/>
            <a:chOff x="1653309" y="1182255"/>
            <a:chExt cx="914400" cy="508000"/>
          </a:xfrm>
          <a:solidFill>
            <a:srgbClr val="FFC000">
              <a:alpha val="34000"/>
            </a:srgbClr>
          </a:solidFill>
        </p:grpSpPr>
        <p:sp>
          <p:nvSpPr>
            <p:cNvPr id="23" name="Oval 22"/>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V="1">
            <a:off x="4289892" y="636154"/>
            <a:ext cx="2545306" cy="253002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152737" y="685800"/>
            <a:ext cx="1638589" cy="16238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flipV="1">
            <a:off x="2610172" y="2271570"/>
            <a:ext cx="2562193" cy="915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714501" y="4811428"/>
            <a:ext cx="3129703" cy="369332"/>
          </a:xfrm>
          <a:prstGeom prst="rect">
            <a:avLst/>
          </a:prstGeom>
          <a:noFill/>
        </p:spPr>
        <p:txBody>
          <a:bodyPr wrap="square" rtlCol="0">
            <a:spAutoFit/>
          </a:bodyPr>
          <a:lstStyle/>
          <a:p>
            <a:r>
              <a:rPr lang="en-US" dirty="0"/>
              <a:t>Rays appear to come from here</a:t>
            </a:r>
          </a:p>
        </p:txBody>
      </p:sp>
      <p:sp>
        <p:nvSpPr>
          <p:cNvPr id="34" name="TextBox 33"/>
          <p:cNvSpPr txBox="1"/>
          <p:nvPr/>
        </p:nvSpPr>
        <p:spPr>
          <a:xfrm>
            <a:off x="1676436" y="2259882"/>
            <a:ext cx="1376531" cy="369332"/>
          </a:xfrm>
          <a:prstGeom prst="rect">
            <a:avLst/>
          </a:prstGeom>
          <a:noFill/>
        </p:spPr>
        <p:txBody>
          <a:bodyPr wrap="square" rtlCol="0">
            <a:spAutoFit/>
          </a:bodyPr>
          <a:lstStyle/>
          <a:p>
            <a:r>
              <a:rPr lang="en-US" dirty="0"/>
              <a:t>Fish in water</a:t>
            </a:r>
          </a:p>
        </p:txBody>
      </p:sp>
      <p:sp>
        <p:nvSpPr>
          <p:cNvPr id="37" name="TextBox 36"/>
          <p:cNvSpPr txBox="1"/>
          <p:nvPr/>
        </p:nvSpPr>
        <p:spPr>
          <a:xfrm>
            <a:off x="3126511" y="2056821"/>
            <a:ext cx="1584036" cy="369332"/>
          </a:xfrm>
          <a:prstGeom prst="rect">
            <a:avLst/>
          </a:prstGeom>
          <a:noFill/>
        </p:spPr>
        <p:txBody>
          <a:bodyPr wrap="square" rtlCol="0">
            <a:spAutoFit/>
          </a:bodyPr>
          <a:lstStyle/>
          <a:p>
            <a:r>
              <a:rPr lang="en-US" dirty="0"/>
              <a:t>Rays from fish</a:t>
            </a:r>
          </a:p>
        </p:txBody>
      </p:sp>
      <p:sp>
        <p:nvSpPr>
          <p:cNvPr id="39" name="TextBox 38"/>
          <p:cNvSpPr txBox="1"/>
          <p:nvPr/>
        </p:nvSpPr>
        <p:spPr>
          <a:xfrm>
            <a:off x="6171082" y="2480979"/>
            <a:ext cx="1481175" cy="369332"/>
          </a:xfrm>
          <a:prstGeom prst="rect">
            <a:avLst/>
          </a:prstGeom>
          <a:noFill/>
        </p:spPr>
        <p:txBody>
          <a:bodyPr wrap="square" rtlCol="0">
            <a:spAutoFit/>
          </a:bodyPr>
          <a:lstStyle/>
          <a:p>
            <a:r>
              <a:rPr lang="en-US" dirty="0"/>
              <a:t>Image of Fish</a:t>
            </a:r>
          </a:p>
        </p:txBody>
      </p:sp>
      <p:cxnSp>
        <p:nvCxnSpPr>
          <p:cNvPr id="55" name="Straight Connector 54"/>
          <p:cNvCxnSpPr/>
          <p:nvPr/>
        </p:nvCxnSpPr>
        <p:spPr>
          <a:xfrm>
            <a:off x="4305301" y="3219451"/>
            <a:ext cx="2533939" cy="25026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204402" y="4105693"/>
            <a:ext cx="1653598" cy="16378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1" idx="2"/>
          </p:cNvCxnSpPr>
          <p:nvPr/>
        </p:nvCxnSpPr>
        <p:spPr>
          <a:xfrm>
            <a:off x="2610172" y="3187253"/>
            <a:ext cx="2575759" cy="9184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239492" y="1839769"/>
            <a:ext cx="951345"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21200" y="1631944"/>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62" name="Straight Connector 61"/>
          <p:cNvCxnSpPr/>
          <p:nvPr/>
        </p:nvCxnSpPr>
        <p:spPr>
          <a:xfrm>
            <a:off x="2613892" y="1368714"/>
            <a:ext cx="2581562" cy="4619"/>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768437" y="1110089"/>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36" name="Straight Connector 35"/>
          <p:cNvCxnSpPr/>
          <p:nvPr/>
        </p:nvCxnSpPr>
        <p:spPr>
          <a:xfrm>
            <a:off x="1524001" y="3190875"/>
            <a:ext cx="732497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743200" y="353377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45" name="Arc 44"/>
          <p:cNvSpPr/>
          <p:nvPr/>
        </p:nvSpPr>
        <p:spPr>
          <a:xfrm rot="3544261">
            <a:off x="2771775" y="3124201"/>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2971800" y="3248025"/>
            <a:ext cx="161925" cy="361950"/>
          </a:xfrm>
          <a:custGeom>
            <a:avLst/>
            <a:gdLst>
              <a:gd name="connsiteX0" fmla="*/ 0 w 152400"/>
              <a:gd name="connsiteY0" fmla="*/ 285750 h 285750"/>
              <a:gd name="connsiteX1" fmla="*/ 76200 w 152400"/>
              <a:gd name="connsiteY1" fmla="*/ 142875 h 285750"/>
              <a:gd name="connsiteX2" fmla="*/ 104775 w 152400"/>
              <a:gd name="connsiteY2" fmla="*/ 209550 h 285750"/>
              <a:gd name="connsiteX3" fmla="*/ 152400 w 152400"/>
              <a:gd name="connsiteY3" fmla="*/ 0 h 285750"/>
            </a:gdLst>
            <a:ahLst/>
            <a:cxnLst>
              <a:cxn ang="0">
                <a:pos x="connsiteX0" y="connsiteY0"/>
              </a:cxn>
              <a:cxn ang="0">
                <a:pos x="connsiteX1" y="connsiteY1"/>
              </a:cxn>
              <a:cxn ang="0">
                <a:pos x="connsiteX2" y="connsiteY2"/>
              </a:cxn>
              <a:cxn ang="0">
                <a:pos x="connsiteX3" y="connsiteY3"/>
              </a:cxn>
            </a:cxnLst>
            <a:rect l="l" t="t" r="r" b="b"/>
            <a:pathLst>
              <a:path w="152400" h="285750">
                <a:moveTo>
                  <a:pt x="0" y="285750"/>
                </a:moveTo>
                <a:cubicBezTo>
                  <a:pt x="29369" y="220662"/>
                  <a:pt x="58738" y="155575"/>
                  <a:pt x="76200" y="142875"/>
                </a:cubicBezTo>
                <a:cubicBezTo>
                  <a:pt x="93663" y="130175"/>
                  <a:pt x="92075" y="233363"/>
                  <a:pt x="104775" y="209550"/>
                </a:cubicBezTo>
                <a:cubicBezTo>
                  <a:pt x="117475" y="185738"/>
                  <a:pt x="134937" y="92869"/>
                  <a:pt x="15240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4714875" y="323850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49" name="Arc 48"/>
          <p:cNvSpPr/>
          <p:nvPr/>
        </p:nvSpPr>
        <p:spPr>
          <a:xfrm rot="3544261">
            <a:off x="4332054" y="3169675"/>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p:cNvCxnSpPr/>
          <p:nvPr/>
        </p:nvCxnSpPr>
        <p:spPr>
          <a:xfrm>
            <a:off x="4800601" y="2266951"/>
            <a:ext cx="94297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5400676" y="2286000"/>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276850" y="2543175"/>
            <a:ext cx="256802"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65" name="Rectangle 64"/>
          <p:cNvSpPr/>
          <p:nvPr/>
        </p:nvSpPr>
        <p:spPr>
          <a:xfrm>
            <a:off x="4016503" y="6162675"/>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66" name="Rectangle 65"/>
          <p:cNvSpPr/>
          <p:nvPr/>
        </p:nvSpPr>
        <p:spPr>
          <a:xfrm>
            <a:off x="5235702" y="6162675"/>
            <a:ext cx="1085554" cy="369332"/>
          </a:xfrm>
          <a:prstGeom prst="rect">
            <a:avLst/>
          </a:prstGeom>
        </p:spPr>
        <p:txBody>
          <a:bodyPr wrap="none">
            <a:spAutoFit/>
          </a:bodyPr>
          <a:lstStyle/>
          <a:p>
            <a:r>
              <a:rPr lang="en-US" dirty="0"/>
              <a:t>n</a:t>
            </a:r>
            <a:r>
              <a:rPr lang="en-US" baseline="-25000" dirty="0"/>
              <a:t>2</a:t>
            </a:r>
            <a:r>
              <a:rPr lang="en-US" dirty="0"/>
              <a:t> (Small)</a:t>
            </a:r>
          </a:p>
        </p:txBody>
      </p:sp>
      <p:cxnSp>
        <p:nvCxnSpPr>
          <p:cNvPr id="67" name="Straight Arrow Connector 66"/>
          <p:cNvCxnSpPr/>
          <p:nvPr/>
        </p:nvCxnSpPr>
        <p:spPr>
          <a:xfrm flipV="1">
            <a:off x="4257676" y="4114801"/>
            <a:ext cx="180022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124325" y="378142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70" name="Arc 69"/>
          <p:cNvSpPr/>
          <p:nvPr/>
        </p:nvSpPr>
        <p:spPr>
          <a:xfrm rot="18055739" flipH="1">
            <a:off x="4572000" y="3886200"/>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5591175" y="4143375"/>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72" name="Arc 71"/>
          <p:cNvSpPr/>
          <p:nvPr/>
        </p:nvSpPr>
        <p:spPr>
          <a:xfrm rot="3544261">
            <a:off x="5208354" y="4074550"/>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flipH="1" flipV="1">
            <a:off x="5419726" y="3209925"/>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295900" y="3467100"/>
            <a:ext cx="256802"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75" name="Freeform 74"/>
          <p:cNvSpPr/>
          <p:nvPr/>
        </p:nvSpPr>
        <p:spPr>
          <a:xfrm>
            <a:off x="3228976" y="3324225"/>
            <a:ext cx="1038225" cy="1409700"/>
          </a:xfrm>
          <a:custGeom>
            <a:avLst/>
            <a:gdLst>
              <a:gd name="connsiteX0" fmla="*/ 1038225 w 1038225"/>
              <a:gd name="connsiteY0" fmla="*/ 0 h 1409700"/>
              <a:gd name="connsiteX1" fmla="*/ 628650 w 1038225"/>
              <a:gd name="connsiteY1" fmla="*/ 476250 h 1409700"/>
              <a:gd name="connsiteX2" fmla="*/ 704850 w 1038225"/>
              <a:gd name="connsiteY2" fmla="*/ 485775 h 1409700"/>
              <a:gd name="connsiteX3" fmla="*/ 0 w 10382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1038225" h="1409700">
                <a:moveTo>
                  <a:pt x="1038225" y="0"/>
                </a:moveTo>
                <a:cubicBezTo>
                  <a:pt x="861219" y="197644"/>
                  <a:pt x="684213" y="395288"/>
                  <a:pt x="628650" y="476250"/>
                </a:cubicBezTo>
                <a:cubicBezTo>
                  <a:pt x="573088" y="557213"/>
                  <a:pt x="809625" y="330200"/>
                  <a:pt x="704850" y="485775"/>
                </a:cubicBezTo>
                <a:cubicBezTo>
                  <a:pt x="600075" y="641350"/>
                  <a:pt x="0" y="1409700"/>
                  <a:pt x="0" y="1409700"/>
                </a:cubicBezTo>
              </a:path>
            </a:pathLst>
          </a:cu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p:nvPr>
        </p:nvSpPr>
        <p:spPr/>
        <p:txBody>
          <a:bodyPr/>
          <a:lstStyle/>
          <a:p>
            <a:pPr eaLnBrk="1" hangingPunct="1"/>
            <a:r>
              <a:rPr lang="en-US" dirty="0"/>
              <a:t>Question 223.16.10</a:t>
            </a:r>
          </a:p>
        </p:txBody>
      </p:sp>
      <p:sp>
        <p:nvSpPr>
          <p:cNvPr id="177156" name="Rectangle 3"/>
          <p:cNvSpPr>
            <a:spLocks noGrp="1" noChangeArrowheads="1"/>
          </p:cNvSpPr>
          <p:nvPr>
            <p:ph idx="1"/>
          </p:nvPr>
        </p:nvSpPr>
        <p:spPr/>
        <p:txBody>
          <a:bodyPr/>
          <a:lstStyle/>
          <a:p>
            <a:pPr marL="609600" indent="-609600">
              <a:buNone/>
            </a:pPr>
            <a:r>
              <a:rPr lang="en-US" dirty="0"/>
              <a:t>When you look in a flat mirror you observe</a:t>
            </a:r>
          </a:p>
          <a:p>
            <a:pPr marL="609600" indent="-609600">
              <a:buFontTx/>
              <a:buAutoNum type="alphaLcParenR"/>
            </a:pPr>
            <a:r>
              <a:rPr lang="en-US" dirty="0"/>
              <a:t>Left right reversal</a:t>
            </a:r>
          </a:p>
          <a:p>
            <a:pPr marL="609600" indent="-609600">
              <a:buFontTx/>
              <a:buAutoNum type="alphaLcParenR"/>
            </a:pPr>
            <a:r>
              <a:rPr lang="en-US" dirty="0"/>
              <a:t>Top bottom reversal</a:t>
            </a:r>
          </a:p>
          <a:p>
            <a:pPr marL="609600" indent="-609600">
              <a:buFontTx/>
              <a:buAutoNum type="alphaLcParenR"/>
            </a:pPr>
            <a:r>
              <a:rPr lang="en-US" dirty="0"/>
              <a:t>Front back reversal</a:t>
            </a:r>
          </a:p>
          <a:p>
            <a:pPr marL="609600" indent="-609600">
              <a:buFontTx/>
              <a:buAutoNum type="alphaLcParenR"/>
            </a:pPr>
            <a:r>
              <a:rPr lang="en-US" dirty="0"/>
              <a:t>No reversal</a:t>
            </a:r>
          </a:p>
          <a:p>
            <a:pPr marL="609600" indent="-609600"/>
            <a:endParaRPr lang="en-US" dirty="0"/>
          </a:p>
        </p:txBody>
      </p:sp>
      <p:sp>
        <p:nvSpPr>
          <p:cNvPr id="177154" name="Slide Number Placeholder 5"/>
          <p:cNvSpPr>
            <a:spLocks noGrp="1"/>
          </p:cNvSpPr>
          <p:nvPr>
            <p:ph type="sldNum" sz="quarter" idx="12"/>
          </p:nvPr>
        </p:nvSpPr>
        <p:spPr>
          <a:noFill/>
        </p:spPr>
        <p:txBody>
          <a:bodyPr/>
          <a:lstStyle/>
          <a:p>
            <a:fld id="{D65C0CEA-0026-4026-B7A3-F7EB76D206AC}" type="slidenum">
              <a:rPr lang="en-US" smtClean="0"/>
              <a:pPr/>
              <a:t>70</a:t>
            </a:fld>
            <a:endParaRPr lang="en-US"/>
          </a:p>
        </p:txBody>
      </p:sp>
    </p:spTree>
    <p:extLst>
      <p:ext uri="{BB962C8B-B14F-4D97-AF65-F5344CB8AC3E}">
        <p14:creationId xmlns:p14="http://schemas.microsoft.com/office/powerpoint/2010/main" val="18831986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normAutofit/>
          </a:bodyPr>
          <a:lstStyle/>
          <a:p>
            <a:r>
              <a:rPr lang="en-US" dirty="0"/>
              <a:t>Flat Mirrors</a:t>
            </a:r>
          </a:p>
        </p:txBody>
      </p:sp>
      <p:sp>
        <p:nvSpPr>
          <p:cNvPr id="328707" name="Rectangle 3"/>
          <p:cNvSpPr>
            <a:spLocks noGrp="1" noChangeArrowheads="1"/>
          </p:cNvSpPr>
          <p:nvPr>
            <p:ph type="body" sz="half" idx="1"/>
          </p:nvPr>
        </p:nvSpPr>
        <p:spPr>
          <a:xfrm>
            <a:off x="2209800" y="1560514"/>
            <a:ext cx="3810000" cy="4383087"/>
          </a:xfrm>
        </p:spPr>
        <p:txBody>
          <a:bodyPr/>
          <a:lstStyle/>
          <a:p>
            <a:pPr>
              <a:lnSpc>
                <a:spcPct val="90000"/>
              </a:lnSpc>
            </a:pPr>
            <a:r>
              <a:rPr lang="en-US" dirty="0"/>
              <a:t>Simplest possible mirror</a:t>
            </a:r>
          </a:p>
          <a:p>
            <a:pPr>
              <a:lnSpc>
                <a:spcPct val="90000"/>
              </a:lnSpc>
            </a:pPr>
            <a:r>
              <a:rPr lang="en-US" dirty="0"/>
              <a:t>Light rays leave the source and are reflected from the mirror</a:t>
            </a:r>
          </a:p>
          <a:p>
            <a:pPr>
              <a:lnSpc>
                <a:spcPct val="90000"/>
              </a:lnSpc>
            </a:pPr>
            <a:r>
              <a:rPr lang="en-US" dirty="0"/>
              <a:t>Point </a:t>
            </a:r>
            <a:r>
              <a:rPr lang="en-US" i="1" dirty="0">
                <a:latin typeface="Times New Roman" pitchFamily="18" charset="0"/>
              </a:rPr>
              <a:t>I</a:t>
            </a:r>
            <a:r>
              <a:rPr lang="en-US" dirty="0"/>
              <a:t> is called the </a:t>
            </a:r>
            <a:r>
              <a:rPr lang="en-US" b="1" dirty="0"/>
              <a:t>image</a:t>
            </a:r>
            <a:r>
              <a:rPr lang="en-US" dirty="0"/>
              <a:t> of the object at point </a:t>
            </a:r>
            <a:r>
              <a:rPr lang="en-US" i="1" dirty="0"/>
              <a:t>O</a:t>
            </a:r>
          </a:p>
          <a:p>
            <a:pPr>
              <a:lnSpc>
                <a:spcPct val="90000"/>
              </a:lnSpc>
            </a:pPr>
            <a:r>
              <a:rPr lang="en-US" dirty="0"/>
              <a:t>The image is virtual </a:t>
            </a:r>
          </a:p>
        </p:txBody>
      </p:sp>
      <p:sp>
        <p:nvSpPr>
          <p:cNvPr id="7" name="TextBox 6"/>
          <p:cNvSpPr txBox="1"/>
          <p:nvPr/>
        </p:nvSpPr>
        <p:spPr>
          <a:xfrm>
            <a:off x="6915150" y="1771650"/>
            <a:ext cx="336952" cy="369332"/>
          </a:xfrm>
          <a:prstGeom prst="rect">
            <a:avLst/>
          </a:prstGeom>
          <a:noFill/>
        </p:spPr>
        <p:txBody>
          <a:bodyPr wrap="none" rtlCol="0">
            <a:spAutoFit/>
          </a:bodyPr>
          <a:lstStyle/>
          <a:p>
            <a:r>
              <a:rPr lang="en-US" dirty="0"/>
              <a:t>O</a:t>
            </a:r>
          </a:p>
        </p:txBody>
      </p:sp>
      <p:sp>
        <p:nvSpPr>
          <p:cNvPr id="8" name="TextBox 7"/>
          <p:cNvSpPr txBox="1"/>
          <p:nvPr/>
        </p:nvSpPr>
        <p:spPr>
          <a:xfrm>
            <a:off x="9544050" y="1771650"/>
            <a:ext cx="261610" cy="369332"/>
          </a:xfrm>
          <a:prstGeom prst="rect">
            <a:avLst/>
          </a:prstGeom>
          <a:noFill/>
        </p:spPr>
        <p:txBody>
          <a:bodyPr wrap="none" rtlCol="0">
            <a:spAutoFit/>
          </a:bodyPr>
          <a:lstStyle/>
          <a:p>
            <a:r>
              <a:rPr lang="en-US" dirty="0">
                <a:latin typeface="Times New Roman" pitchFamily="18" charset="0"/>
                <a:cs typeface="Times New Roman" pitchFamily="18" charset="0"/>
              </a:rPr>
              <a:t>I</a:t>
            </a:r>
          </a:p>
        </p:txBody>
      </p:sp>
      <p:pic>
        <p:nvPicPr>
          <p:cNvPr id="16386" name="Picture 2"/>
          <p:cNvPicPr>
            <a:picLocks noChangeAspect="1" noChangeArrowheads="1"/>
          </p:cNvPicPr>
          <p:nvPr/>
        </p:nvPicPr>
        <p:blipFill>
          <a:blip r:embed="rId2" cstate="print"/>
          <a:srcRect/>
          <a:stretch>
            <a:fillRect/>
          </a:stretch>
        </p:blipFill>
        <p:spPr bwMode="auto">
          <a:xfrm>
            <a:off x="6846700" y="2112892"/>
            <a:ext cx="3248025" cy="3048000"/>
          </a:xfrm>
          <a:prstGeom prst="rect">
            <a:avLst/>
          </a:prstGeom>
          <a:noFill/>
          <a:ln w="9525">
            <a:noFill/>
            <a:miter lim="800000"/>
            <a:headEnd/>
            <a:tailEnd/>
          </a:ln>
          <a:effectLst/>
        </p:spPr>
      </p:pic>
    </p:spTree>
    <p:extLst>
      <p:ext uri="{BB962C8B-B14F-4D97-AF65-F5344CB8AC3E}">
        <p14:creationId xmlns:p14="http://schemas.microsoft.com/office/powerpoint/2010/main" val="1248835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2743200" y="0"/>
            <a:ext cx="7696200" cy="1143000"/>
          </a:xfrm>
        </p:spPr>
        <p:txBody>
          <a:bodyPr/>
          <a:lstStyle/>
          <a:p>
            <a:r>
              <a:rPr lang="en-US" dirty="0"/>
              <a:t>Flat Mirrors</a:t>
            </a:r>
          </a:p>
        </p:txBody>
      </p:sp>
      <p:sp>
        <p:nvSpPr>
          <p:cNvPr id="330755" name="Rectangle 3"/>
          <p:cNvSpPr>
            <a:spLocks noGrp="1" noChangeArrowheads="1"/>
          </p:cNvSpPr>
          <p:nvPr>
            <p:ph type="body" sz="half" idx="1"/>
          </p:nvPr>
        </p:nvSpPr>
        <p:spPr>
          <a:xfrm>
            <a:off x="1828801" y="1752600"/>
            <a:ext cx="2752299" cy="4459288"/>
          </a:xfrm>
        </p:spPr>
        <p:txBody>
          <a:bodyPr>
            <a:normAutofit/>
          </a:bodyPr>
          <a:lstStyle/>
          <a:p>
            <a:r>
              <a:rPr lang="en-US" sz="2600" dirty="0"/>
              <a:t>One ray starts at point </a:t>
            </a:r>
            <a:r>
              <a:rPr lang="en-US" sz="2600" i="1" dirty="0"/>
              <a:t>P</a:t>
            </a:r>
            <a:r>
              <a:rPr lang="en-US" sz="2600" dirty="0"/>
              <a:t>, travels to </a:t>
            </a:r>
            <a:r>
              <a:rPr lang="en-US" sz="2600" i="1" dirty="0"/>
              <a:t>Q</a:t>
            </a:r>
            <a:r>
              <a:rPr lang="en-US" sz="2600" dirty="0"/>
              <a:t> and reflects back on itself</a:t>
            </a:r>
          </a:p>
          <a:p>
            <a:r>
              <a:rPr lang="en-US" sz="2600" dirty="0"/>
              <a:t>Another ray follows the path </a:t>
            </a:r>
            <a:r>
              <a:rPr lang="en-US" sz="2600" i="1" dirty="0"/>
              <a:t>PR</a:t>
            </a:r>
            <a:r>
              <a:rPr lang="en-US" sz="2600" dirty="0"/>
              <a:t> and reflects according to the law of reflection</a:t>
            </a:r>
          </a:p>
        </p:txBody>
      </p:sp>
      <p:pic>
        <p:nvPicPr>
          <p:cNvPr id="55297" name="Picture 1"/>
          <p:cNvPicPr>
            <a:picLocks noChangeAspect="1" noChangeArrowheads="1"/>
          </p:cNvPicPr>
          <p:nvPr/>
        </p:nvPicPr>
        <p:blipFill>
          <a:blip r:embed="rId2" cstate="print"/>
          <a:srcRect/>
          <a:stretch>
            <a:fillRect/>
          </a:stretch>
        </p:blipFill>
        <p:spPr bwMode="auto">
          <a:xfrm>
            <a:off x="5298055" y="1991839"/>
            <a:ext cx="4423773" cy="2498274"/>
          </a:xfrm>
          <a:prstGeom prst="rect">
            <a:avLst/>
          </a:prstGeom>
          <a:noFill/>
          <a:ln w="9525">
            <a:noFill/>
            <a:miter lim="800000"/>
            <a:headEnd/>
            <a:tailEnd/>
          </a:ln>
          <a:effectLst/>
        </p:spPr>
      </p:pic>
    </p:spTree>
    <p:extLst>
      <p:ext uri="{BB962C8B-B14F-4D97-AF65-F5344CB8AC3E}">
        <p14:creationId xmlns:p14="http://schemas.microsoft.com/office/powerpoint/2010/main" val="2323903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Fall 2007</a:t>
            </a:r>
          </a:p>
        </p:txBody>
      </p:sp>
      <p:sp>
        <p:nvSpPr>
          <p:cNvPr id="5" name="Footer Placeholder 4"/>
          <p:cNvSpPr>
            <a:spLocks noGrp="1"/>
          </p:cNvSpPr>
          <p:nvPr>
            <p:ph type="ftr" sz="quarter" idx="11"/>
          </p:nvPr>
        </p:nvSpPr>
        <p:spPr/>
        <p:txBody>
          <a:bodyPr/>
          <a:lstStyle/>
          <a:p>
            <a:r>
              <a:rPr lang="en-US"/>
              <a:t>R. Todd Lines</a:t>
            </a:r>
          </a:p>
        </p:txBody>
      </p:sp>
      <p:sp>
        <p:nvSpPr>
          <p:cNvPr id="332802" name="Rectangle 2"/>
          <p:cNvSpPr>
            <a:spLocks noGrp="1" noChangeArrowheads="1"/>
          </p:cNvSpPr>
          <p:nvPr>
            <p:ph type="title"/>
          </p:nvPr>
        </p:nvSpPr>
        <p:spPr>
          <a:xfrm>
            <a:off x="2743200" y="0"/>
            <a:ext cx="7924800" cy="1143000"/>
          </a:xfrm>
        </p:spPr>
        <p:txBody>
          <a:bodyPr/>
          <a:lstStyle/>
          <a:p>
            <a:r>
              <a:rPr lang="en-US"/>
              <a:t>Images Formed by Flat Mirrors, 4</a:t>
            </a:r>
          </a:p>
        </p:txBody>
      </p:sp>
      <p:sp>
        <p:nvSpPr>
          <p:cNvPr id="332803" name="Rectangle 3"/>
          <p:cNvSpPr>
            <a:spLocks noGrp="1" noChangeArrowheads="1"/>
          </p:cNvSpPr>
          <p:nvPr>
            <p:ph type="body" idx="1"/>
          </p:nvPr>
        </p:nvSpPr>
        <p:spPr/>
        <p:txBody>
          <a:bodyPr/>
          <a:lstStyle/>
          <a:p>
            <a:r>
              <a:rPr lang="en-US" dirty="0"/>
              <a:t>To observe the image, the observer would trace back the two reflected rays to </a:t>
            </a:r>
            <a:r>
              <a:rPr lang="en-US" i="1" dirty="0"/>
              <a:t>P’</a:t>
            </a:r>
          </a:p>
          <a:p>
            <a:r>
              <a:rPr lang="en-US" dirty="0"/>
              <a:t>Point </a:t>
            </a:r>
            <a:r>
              <a:rPr lang="en-US" i="1" dirty="0"/>
              <a:t>P’</a:t>
            </a:r>
            <a:r>
              <a:rPr lang="en-US" dirty="0"/>
              <a:t> is the point where the rays appear to have originated</a:t>
            </a:r>
          </a:p>
          <a:p>
            <a:r>
              <a:rPr lang="en-US" dirty="0"/>
              <a:t>The image formed by an object placed in front of a flat mirror is as far behind the mirror as the object is in front of the mirror</a:t>
            </a:r>
          </a:p>
          <a:p>
            <a:pPr lvl="1"/>
            <a:r>
              <a:rPr lang="en-US" dirty="0"/>
              <a:t>|s| = |s’|</a:t>
            </a:r>
          </a:p>
        </p:txBody>
      </p:sp>
    </p:spTree>
    <p:extLst>
      <p:ext uri="{BB962C8B-B14F-4D97-AF65-F5344CB8AC3E}">
        <p14:creationId xmlns:p14="http://schemas.microsoft.com/office/powerpoint/2010/main" val="3962036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Fall 2007</a:t>
            </a:r>
          </a:p>
        </p:txBody>
      </p:sp>
      <p:sp>
        <p:nvSpPr>
          <p:cNvPr id="6" name="Footer Placeholder 4"/>
          <p:cNvSpPr>
            <a:spLocks noGrp="1"/>
          </p:cNvSpPr>
          <p:nvPr>
            <p:ph type="ftr" sz="quarter" idx="11"/>
          </p:nvPr>
        </p:nvSpPr>
        <p:spPr/>
        <p:txBody>
          <a:bodyPr/>
          <a:lstStyle/>
          <a:p>
            <a:r>
              <a:rPr lang="en-US"/>
              <a:t>R. Todd Lines</a:t>
            </a:r>
          </a:p>
        </p:txBody>
      </p:sp>
      <p:sp>
        <p:nvSpPr>
          <p:cNvPr id="333826" name="Rectangle 2"/>
          <p:cNvSpPr>
            <a:spLocks noGrp="1" noChangeArrowheads="1"/>
          </p:cNvSpPr>
          <p:nvPr>
            <p:ph type="title"/>
          </p:nvPr>
        </p:nvSpPr>
        <p:spPr/>
        <p:txBody>
          <a:bodyPr/>
          <a:lstStyle/>
          <a:p>
            <a:r>
              <a:rPr lang="en-US"/>
              <a:t>Lateral Magnification</a:t>
            </a:r>
          </a:p>
        </p:txBody>
      </p:sp>
      <p:sp>
        <p:nvSpPr>
          <p:cNvPr id="333827" name="Rectangle 3"/>
          <p:cNvSpPr>
            <a:spLocks noGrp="1" noChangeArrowheads="1"/>
          </p:cNvSpPr>
          <p:nvPr>
            <p:ph type="body" idx="1"/>
          </p:nvPr>
        </p:nvSpPr>
        <p:spPr/>
        <p:txBody>
          <a:bodyPr/>
          <a:lstStyle/>
          <a:p>
            <a:r>
              <a:rPr lang="en-US" dirty="0"/>
              <a:t>Lateral magnification, </a:t>
            </a:r>
            <a:r>
              <a:rPr lang="en-US" i="1" dirty="0"/>
              <a:t>M</a:t>
            </a:r>
            <a:r>
              <a:rPr lang="en-US" dirty="0"/>
              <a:t>, is defined as </a:t>
            </a:r>
          </a:p>
          <a:p>
            <a:endParaRPr lang="en-US" dirty="0"/>
          </a:p>
          <a:p>
            <a:endParaRPr lang="en-US" dirty="0"/>
          </a:p>
          <a:p>
            <a:pPr lvl="1"/>
            <a:r>
              <a:rPr lang="en-US" dirty="0"/>
              <a:t>This is the general magnification for any type of mirror</a:t>
            </a:r>
          </a:p>
          <a:p>
            <a:pPr lvl="1"/>
            <a:r>
              <a:rPr lang="en-US" dirty="0"/>
              <a:t>It is also valid for images formed by lenses</a:t>
            </a:r>
          </a:p>
          <a:p>
            <a:pPr lvl="1"/>
            <a:r>
              <a:rPr lang="en-US" dirty="0"/>
              <a:t>Magnification does not always mean bigger, the size can either increase or decrease</a:t>
            </a:r>
          </a:p>
          <a:p>
            <a:pPr lvl="2"/>
            <a:r>
              <a:rPr lang="en-US" i="1" dirty="0"/>
              <a:t>M</a:t>
            </a:r>
            <a:r>
              <a:rPr lang="en-US" dirty="0"/>
              <a:t> can be less than or greater than 1</a:t>
            </a:r>
          </a:p>
        </p:txBody>
      </p:sp>
      <p:graphicFrame>
        <p:nvGraphicFramePr>
          <p:cNvPr id="487427" name="Object 3"/>
          <p:cNvGraphicFramePr>
            <a:graphicFrameLocks noChangeAspect="1"/>
          </p:cNvGraphicFramePr>
          <p:nvPr/>
        </p:nvGraphicFramePr>
        <p:xfrm>
          <a:off x="4032715" y="2190677"/>
          <a:ext cx="3328987" cy="950912"/>
        </p:xfrm>
        <a:graphic>
          <a:graphicData uri="http://schemas.openxmlformats.org/presentationml/2006/ole">
            <mc:AlternateContent xmlns:mc="http://schemas.openxmlformats.org/markup-compatibility/2006">
              <mc:Choice xmlns:v="urn:schemas-microsoft-com:vml" Requires="v">
                <p:oleObj name="Equation" r:id="rId2" imgW="1511280" imgH="431640" progId="Equation.3">
                  <p:embed/>
                </p:oleObj>
              </mc:Choice>
              <mc:Fallback>
                <p:oleObj name="Equation" r:id="rId2" imgW="1511280" imgH="431640" progId="Equation.3">
                  <p:embed/>
                  <p:pic>
                    <p:nvPicPr>
                      <p:cNvPr id="48742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715" y="2190677"/>
                        <a:ext cx="3328987" cy="950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52020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Fall 2007</a:t>
            </a:r>
          </a:p>
        </p:txBody>
      </p:sp>
      <p:sp>
        <p:nvSpPr>
          <p:cNvPr id="5" name="Footer Placeholder 4"/>
          <p:cNvSpPr>
            <a:spLocks noGrp="1"/>
          </p:cNvSpPr>
          <p:nvPr>
            <p:ph type="ftr" sz="quarter" idx="11"/>
          </p:nvPr>
        </p:nvSpPr>
        <p:spPr/>
        <p:txBody>
          <a:bodyPr/>
          <a:lstStyle/>
          <a:p>
            <a:r>
              <a:rPr lang="en-US"/>
              <a:t>R. Todd Lines</a:t>
            </a:r>
          </a:p>
        </p:txBody>
      </p:sp>
      <p:sp>
        <p:nvSpPr>
          <p:cNvPr id="334850" name="Rectangle 2"/>
          <p:cNvSpPr>
            <a:spLocks noGrp="1" noChangeArrowheads="1"/>
          </p:cNvSpPr>
          <p:nvPr>
            <p:ph type="title"/>
          </p:nvPr>
        </p:nvSpPr>
        <p:spPr>
          <a:xfrm>
            <a:off x="2743200" y="0"/>
            <a:ext cx="7620000" cy="1143000"/>
          </a:xfrm>
        </p:spPr>
        <p:txBody>
          <a:bodyPr>
            <a:normAutofit fontScale="90000"/>
          </a:bodyPr>
          <a:lstStyle/>
          <a:p>
            <a:r>
              <a:rPr lang="en-US"/>
              <a:t>Lateral Magnification of a Flat Mirror</a:t>
            </a:r>
          </a:p>
        </p:txBody>
      </p:sp>
      <p:sp>
        <p:nvSpPr>
          <p:cNvPr id="334851" name="Rectangle 3"/>
          <p:cNvSpPr>
            <a:spLocks noGrp="1" noChangeArrowheads="1"/>
          </p:cNvSpPr>
          <p:nvPr>
            <p:ph type="body" idx="1"/>
          </p:nvPr>
        </p:nvSpPr>
        <p:spPr/>
        <p:txBody>
          <a:bodyPr/>
          <a:lstStyle/>
          <a:p>
            <a:r>
              <a:rPr lang="en-US"/>
              <a:t>The lateral magnification of a flat mirror is 1</a:t>
            </a:r>
          </a:p>
          <a:p>
            <a:r>
              <a:rPr lang="en-US"/>
              <a:t>This means that </a:t>
            </a:r>
            <a:r>
              <a:rPr lang="en-US" i="1"/>
              <a:t>h</a:t>
            </a:r>
            <a:r>
              <a:rPr lang="en-US"/>
              <a:t>’ = </a:t>
            </a:r>
            <a:r>
              <a:rPr lang="en-US" i="1"/>
              <a:t>h</a:t>
            </a:r>
            <a:r>
              <a:rPr lang="en-US"/>
              <a:t> for all images</a:t>
            </a:r>
          </a:p>
          <a:p>
            <a:endParaRPr lang="en-US"/>
          </a:p>
        </p:txBody>
      </p:sp>
    </p:spTree>
    <p:extLst>
      <p:ext uri="{BB962C8B-B14F-4D97-AF65-F5344CB8AC3E}">
        <p14:creationId xmlns:p14="http://schemas.microsoft.com/office/powerpoint/2010/main" val="19334409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t>Reversals in a Flat Mirror</a:t>
            </a:r>
          </a:p>
        </p:txBody>
      </p:sp>
      <p:pic>
        <p:nvPicPr>
          <p:cNvPr id="57345" name="Picture 1"/>
          <p:cNvPicPr>
            <a:picLocks noChangeAspect="1" noChangeArrowheads="1"/>
          </p:cNvPicPr>
          <p:nvPr/>
        </p:nvPicPr>
        <p:blipFill>
          <a:blip r:embed="rId2" cstate="print"/>
          <a:srcRect/>
          <a:stretch>
            <a:fillRect/>
          </a:stretch>
        </p:blipFill>
        <p:spPr bwMode="auto">
          <a:xfrm>
            <a:off x="1823086" y="1158241"/>
            <a:ext cx="8398403" cy="4675823"/>
          </a:xfrm>
          <a:prstGeom prst="rect">
            <a:avLst/>
          </a:prstGeom>
          <a:noFill/>
          <a:ln w="9525">
            <a:noFill/>
            <a:miter lim="800000"/>
            <a:headEnd/>
            <a:tailEnd/>
          </a:ln>
          <a:effectLst/>
        </p:spPr>
      </p:pic>
    </p:spTree>
    <p:extLst>
      <p:ext uri="{BB962C8B-B14F-4D97-AF65-F5344CB8AC3E}">
        <p14:creationId xmlns:p14="http://schemas.microsoft.com/office/powerpoint/2010/main" val="4000077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t>Reversals in a Flat Mirror</a:t>
            </a:r>
          </a:p>
        </p:txBody>
      </p:sp>
      <p:pic>
        <p:nvPicPr>
          <p:cNvPr id="57345" name="Picture 1"/>
          <p:cNvPicPr>
            <a:picLocks noChangeAspect="1" noChangeArrowheads="1"/>
          </p:cNvPicPr>
          <p:nvPr/>
        </p:nvPicPr>
        <p:blipFill>
          <a:blip r:embed="rId2" cstate="print"/>
          <a:srcRect/>
          <a:stretch>
            <a:fillRect/>
          </a:stretch>
        </p:blipFill>
        <p:spPr bwMode="auto">
          <a:xfrm>
            <a:off x="1823086" y="1158241"/>
            <a:ext cx="8398403" cy="4675823"/>
          </a:xfrm>
          <a:prstGeom prst="rect">
            <a:avLst/>
          </a:prstGeom>
          <a:noFill/>
          <a:ln w="9525">
            <a:noFill/>
            <a:miter lim="800000"/>
            <a:headEnd/>
            <a:tailEnd/>
          </a:ln>
          <a:effectLst/>
        </p:spPr>
      </p:pic>
      <p:cxnSp>
        <p:nvCxnSpPr>
          <p:cNvPr id="7" name="Straight Arrow Connector 6">
            <a:extLst>
              <a:ext uri="{FF2B5EF4-FFF2-40B4-BE49-F238E27FC236}">
                <a16:creationId xmlns:a16="http://schemas.microsoft.com/office/drawing/2014/main" id="{9519F39C-DC3C-45A6-A81A-DE12C929E848}"/>
              </a:ext>
            </a:extLst>
          </p:cNvPr>
          <p:cNvCxnSpPr>
            <a:cxnSpLocks/>
          </p:cNvCxnSpPr>
          <p:nvPr/>
        </p:nvCxnSpPr>
        <p:spPr>
          <a:xfrm flipH="1" flipV="1">
            <a:off x="4475287" y="2110154"/>
            <a:ext cx="2101359" cy="237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6884DB-290E-4C04-9A72-F2441ABB48CA}"/>
              </a:ext>
            </a:extLst>
          </p:cNvPr>
          <p:cNvCxnSpPr>
            <a:cxnSpLocks/>
          </p:cNvCxnSpPr>
          <p:nvPr/>
        </p:nvCxnSpPr>
        <p:spPr>
          <a:xfrm>
            <a:off x="6523892" y="2340833"/>
            <a:ext cx="1626576" cy="1934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340C11-B380-4637-AA80-C92B68791442}"/>
              </a:ext>
            </a:extLst>
          </p:cNvPr>
          <p:cNvCxnSpPr>
            <a:cxnSpLocks/>
          </p:cNvCxnSpPr>
          <p:nvPr/>
        </p:nvCxnSpPr>
        <p:spPr>
          <a:xfrm flipV="1">
            <a:off x="5187462" y="2356338"/>
            <a:ext cx="1389184" cy="1758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3D0018-5A6F-46FF-A94F-AE783F215D33}"/>
              </a:ext>
            </a:extLst>
          </p:cNvPr>
          <p:cNvCxnSpPr>
            <a:cxnSpLocks/>
          </p:cNvCxnSpPr>
          <p:nvPr/>
        </p:nvCxnSpPr>
        <p:spPr>
          <a:xfrm flipH="1" flipV="1">
            <a:off x="4510454" y="2136534"/>
            <a:ext cx="2066192" cy="16617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674B9A-D7DD-4335-B24C-FB3163BC5905}"/>
              </a:ext>
            </a:extLst>
          </p:cNvPr>
          <p:cNvCxnSpPr>
            <a:cxnSpLocks/>
          </p:cNvCxnSpPr>
          <p:nvPr/>
        </p:nvCxnSpPr>
        <p:spPr>
          <a:xfrm flipV="1">
            <a:off x="4838700" y="3807069"/>
            <a:ext cx="1746738" cy="15240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C955AD-3C8C-485B-8029-A69F7020463B}"/>
              </a:ext>
            </a:extLst>
          </p:cNvPr>
          <p:cNvCxnSpPr/>
          <p:nvPr/>
        </p:nvCxnSpPr>
        <p:spPr>
          <a:xfrm>
            <a:off x="6110654" y="2356339"/>
            <a:ext cx="107266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634A01-3319-4CCE-BBBA-9EB000A3D48D}"/>
              </a:ext>
            </a:extLst>
          </p:cNvPr>
          <p:cNvCxnSpPr/>
          <p:nvPr/>
        </p:nvCxnSpPr>
        <p:spPr>
          <a:xfrm>
            <a:off x="6078415" y="3809997"/>
            <a:ext cx="107266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DF0D00-7353-4C33-9132-F8670083D826}"/>
              </a:ext>
            </a:extLst>
          </p:cNvPr>
          <p:cNvCxnSpPr>
            <a:cxnSpLocks/>
          </p:cNvCxnSpPr>
          <p:nvPr/>
        </p:nvCxnSpPr>
        <p:spPr>
          <a:xfrm>
            <a:off x="6576646" y="3807069"/>
            <a:ext cx="1934308" cy="1529862"/>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5241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79874" name="Picture 2"/>
          <p:cNvPicPr>
            <a:picLocks noChangeAspect="1" noChangeArrowheads="1"/>
          </p:cNvPicPr>
          <p:nvPr/>
        </p:nvPicPr>
        <p:blipFill>
          <a:blip r:embed="rId2" cstate="print"/>
          <a:srcRect/>
          <a:stretch>
            <a:fillRect/>
          </a:stretch>
        </p:blipFill>
        <p:spPr bwMode="auto">
          <a:xfrm>
            <a:off x="3962401" y="2200494"/>
            <a:ext cx="4617719" cy="2925731"/>
          </a:xfrm>
          <a:prstGeom prst="rect">
            <a:avLst/>
          </a:prstGeom>
          <a:noFill/>
          <a:ln w="9525">
            <a:noFill/>
            <a:miter lim="800000"/>
            <a:headEnd/>
            <a:tailEnd/>
          </a:ln>
          <a:effectLst/>
        </p:spPr>
      </p:pic>
    </p:spTree>
    <p:extLst>
      <p:ext uri="{BB962C8B-B14F-4D97-AF65-F5344CB8AC3E}">
        <p14:creationId xmlns:p14="http://schemas.microsoft.com/office/powerpoint/2010/main" val="33007593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pPr eaLnBrk="1" hangingPunct="1"/>
            <a:r>
              <a:rPr lang="en-US" dirty="0"/>
              <a:t>Question 223.26.4.6</a:t>
            </a:r>
          </a:p>
        </p:txBody>
      </p:sp>
      <p:sp>
        <p:nvSpPr>
          <p:cNvPr id="179204" name="Rectangle 3"/>
          <p:cNvSpPr>
            <a:spLocks noGrp="1" noChangeArrowheads="1"/>
          </p:cNvSpPr>
          <p:nvPr>
            <p:ph idx="1"/>
          </p:nvPr>
        </p:nvSpPr>
        <p:spPr/>
        <p:txBody>
          <a:bodyPr/>
          <a:lstStyle/>
          <a:p>
            <a:pPr marL="609600" indent="-609600">
              <a:buNone/>
            </a:pPr>
            <a:r>
              <a:rPr lang="en-US" dirty="0"/>
              <a:t>Suppose I have a spherical mirror and I tell you that  s is positive and  s’ is negative. What type of mirror might I have</a:t>
            </a:r>
          </a:p>
          <a:p>
            <a:pPr marL="609600" indent="-609600">
              <a:buFontTx/>
              <a:buAutoNum type="alphaLcParenR"/>
            </a:pPr>
            <a:r>
              <a:rPr lang="en-US" dirty="0"/>
              <a:t>Concave</a:t>
            </a:r>
          </a:p>
          <a:p>
            <a:pPr marL="609600" indent="-609600">
              <a:buFontTx/>
              <a:buAutoNum type="alphaLcParenR"/>
            </a:pPr>
            <a:r>
              <a:rPr lang="en-US" dirty="0"/>
              <a:t>Convex</a:t>
            </a:r>
          </a:p>
          <a:p>
            <a:pPr marL="609600" indent="-609600">
              <a:buFontTx/>
              <a:buAutoNum type="alphaLcParenR"/>
            </a:pPr>
            <a:r>
              <a:rPr lang="en-US" dirty="0"/>
              <a:t>Can’t tell</a:t>
            </a:r>
          </a:p>
        </p:txBody>
      </p:sp>
      <p:sp>
        <p:nvSpPr>
          <p:cNvPr id="179202" name="Slide Number Placeholder 5"/>
          <p:cNvSpPr>
            <a:spLocks noGrp="1"/>
          </p:cNvSpPr>
          <p:nvPr>
            <p:ph type="sldNum" sz="quarter" idx="12"/>
          </p:nvPr>
        </p:nvSpPr>
        <p:spPr>
          <a:noFill/>
        </p:spPr>
        <p:txBody>
          <a:bodyPr/>
          <a:lstStyle/>
          <a:p>
            <a:fld id="{A28D86B5-83CD-4D93-94A1-4F4526CB8A06}" type="slidenum">
              <a:rPr lang="en-US" smtClean="0"/>
              <a:pPr/>
              <a:t>79</a:t>
            </a:fld>
            <a:endParaRPr lang="en-US"/>
          </a:p>
        </p:txBody>
      </p:sp>
    </p:spTree>
    <p:extLst>
      <p:ext uri="{BB962C8B-B14F-4D97-AF65-F5344CB8AC3E}">
        <p14:creationId xmlns:p14="http://schemas.microsoft.com/office/powerpoint/2010/main" val="314874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pPr eaLnBrk="1" hangingPunct="1"/>
            <a:r>
              <a:rPr lang="en-US" dirty="0"/>
              <a:t>Question 223.15.4</a:t>
            </a:r>
          </a:p>
        </p:txBody>
      </p:sp>
      <p:sp>
        <p:nvSpPr>
          <p:cNvPr id="185348" name="Rectangle 3"/>
          <p:cNvSpPr>
            <a:spLocks noGrp="1" noChangeArrowheads="1"/>
          </p:cNvSpPr>
          <p:nvPr>
            <p:ph idx="1"/>
          </p:nvPr>
        </p:nvSpPr>
        <p:spPr>
          <a:xfrm>
            <a:off x="1981200" y="1600201"/>
            <a:ext cx="7829550" cy="4525963"/>
          </a:xfrm>
        </p:spPr>
        <p:txBody>
          <a:bodyPr/>
          <a:lstStyle/>
          <a:p>
            <a:pPr marL="609600" indent="-609600">
              <a:buNone/>
            </a:pPr>
            <a:r>
              <a:rPr lang="en-US"/>
              <a:t>What type of lens is a simple magnifier?</a:t>
            </a:r>
          </a:p>
          <a:p>
            <a:pPr marL="609600" indent="-609600">
              <a:buFontTx/>
              <a:buAutoNum type="alphaLcParenR"/>
            </a:pPr>
            <a:r>
              <a:rPr lang="en-US"/>
              <a:t>Convex</a:t>
            </a:r>
          </a:p>
          <a:p>
            <a:pPr marL="609600" indent="-609600">
              <a:buFontTx/>
              <a:buAutoNum type="alphaLcParenR"/>
            </a:pPr>
            <a:r>
              <a:rPr lang="en-US"/>
              <a:t>Concave</a:t>
            </a:r>
          </a:p>
          <a:p>
            <a:pPr marL="609600" indent="-609600">
              <a:buFontTx/>
              <a:buAutoNum type="alphaLcParenR"/>
            </a:pPr>
            <a:r>
              <a:rPr lang="en-US"/>
              <a:t>Diverging</a:t>
            </a:r>
          </a:p>
          <a:p>
            <a:pPr marL="609600" indent="-609600">
              <a:buFontTx/>
              <a:buAutoNum type="alphaLcParenR"/>
            </a:pPr>
            <a:r>
              <a:rPr lang="en-US"/>
              <a:t>Converging</a:t>
            </a:r>
          </a:p>
          <a:p>
            <a:pPr marL="609600" indent="-609600">
              <a:buFontTx/>
              <a:buAutoNum type="alphaLcParenR"/>
            </a:pPr>
            <a:r>
              <a:rPr lang="en-US"/>
              <a:t>More than one of the above</a:t>
            </a:r>
          </a:p>
        </p:txBody>
      </p:sp>
      <p:sp>
        <p:nvSpPr>
          <p:cNvPr id="185346" name="Slide Number Placeholder 5"/>
          <p:cNvSpPr>
            <a:spLocks noGrp="1"/>
          </p:cNvSpPr>
          <p:nvPr>
            <p:ph type="sldNum" sz="quarter" idx="12"/>
          </p:nvPr>
        </p:nvSpPr>
        <p:spPr>
          <a:noFill/>
        </p:spPr>
        <p:txBody>
          <a:bodyPr/>
          <a:lstStyle/>
          <a:p>
            <a:fld id="{703F159C-E831-4FD9-9DC8-B48438885749}" type="slidenum">
              <a:rPr lang="en-US" smtClean="0"/>
              <a:pPr/>
              <a:t>8</a:t>
            </a:fld>
            <a:endParaRPr lang="en-US"/>
          </a:p>
        </p:txBody>
      </p:sp>
    </p:spTree>
    <p:extLst>
      <p:ext uri="{BB962C8B-B14F-4D97-AF65-F5344CB8AC3E}">
        <p14:creationId xmlns:p14="http://schemas.microsoft.com/office/powerpoint/2010/main" val="1962611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pPr eaLnBrk="1" hangingPunct="1"/>
            <a:r>
              <a:rPr lang="en-US" dirty="0"/>
              <a:t>Question 223.16.11</a:t>
            </a:r>
          </a:p>
        </p:txBody>
      </p:sp>
      <p:sp>
        <p:nvSpPr>
          <p:cNvPr id="178180" name="Rectangle 3"/>
          <p:cNvSpPr>
            <a:spLocks noGrp="1" noChangeArrowheads="1"/>
          </p:cNvSpPr>
          <p:nvPr>
            <p:ph idx="1"/>
          </p:nvPr>
        </p:nvSpPr>
        <p:spPr>
          <a:xfrm>
            <a:off x="1771650" y="1600201"/>
            <a:ext cx="8896350" cy="4525963"/>
          </a:xfrm>
        </p:spPr>
        <p:txBody>
          <a:bodyPr/>
          <a:lstStyle/>
          <a:p>
            <a:pPr marL="609600" indent="-609600">
              <a:buNone/>
            </a:pPr>
            <a:r>
              <a:rPr lang="en-US" sz="2400" dirty="0"/>
              <a:t>I have a concave mirror. If I place an object closer than the focal distance, the image is </a:t>
            </a:r>
          </a:p>
          <a:p>
            <a:pPr marL="609600" indent="-609600">
              <a:buFontTx/>
              <a:buAutoNum type="alphaLcParenR"/>
            </a:pPr>
            <a:r>
              <a:rPr lang="en-US" sz="2400" dirty="0"/>
              <a:t>Inverted and has a magnification greater than 1</a:t>
            </a:r>
          </a:p>
          <a:p>
            <a:pPr marL="609600" indent="-609600">
              <a:buFontTx/>
              <a:buAutoNum type="alphaLcParenR"/>
            </a:pPr>
            <a:r>
              <a:rPr lang="en-US" sz="2400" dirty="0"/>
              <a:t>Not inverted and has a magnification greater than 1</a:t>
            </a:r>
          </a:p>
          <a:p>
            <a:pPr marL="609600" indent="-609600">
              <a:buFontTx/>
              <a:buAutoNum type="alphaLcParenR"/>
            </a:pPr>
            <a:r>
              <a:rPr lang="en-US" sz="2400" dirty="0"/>
              <a:t>Inverted and has a magnification smaller than 1</a:t>
            </a:r>
          </a:p>
          <a:p>
            <a:pPr marL="609600" indent="-609600">
              <a:buFontTx/>
              <a:buAutoNum type="alphaLcParenR"/>
            </a:pPr>
            <a:r>
              <a:rPr lang="en-US" sz="2400" dirty="0"/>
              <a:t>Not inverted and has a magnification smaller than 1</a:t>
            </a:r>
          </a:p>
        </p:txBody>
      </p:sp>
      <p:sp>
        <p:nvSpPr>
          <p:cNvPr id="178178" name="Slide Number Placeholder 5"/>
          <p:cNvSpPr>
            <a:spLocks noGrp="1"/>
          </p:cNvSpPr>
          <p:nvPr>
            <p:ph type="sldNum" sz="quarter" idx="12"/>
          </p:nvPr>
        </p:nvSpPr>
        <p:spPr>
          <a:noFill/>
        </p:spPr>
        <p:txBody>
          <a:bodyPr/>
          <a:lstStyle/>
          <a:p>
            <a:fld id="{C1AFD0C0-ED82-408F-96C4-6BE67E0F2B8D}" type="slidenum">
              <a:rPr lang="en-US" smtClean="0"/>
              <a:pPr/>
              <a:t>80</a:t>
            </a:fld>
            <a:endParaRPr lang="en-US"/>
          </a:p>
        </p:txBody>
      </p:sp>
    </p:spTree>
    <p:extLst>
      <p:ext uri="{BB962C8B-B14F-4D97-AF65-F5344CB8AC3E}">
        <p14:creationId xmlns:p14="http://schemas.microsoft.com/office/powerpoint/2010/main" val="29666728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pPr eaLnBrk="1" hangingPunct="1"/>
            <a:r>
              <a:rPr lang="en-US" dirty="0"/>
              <a:t>Question 223.16.12</a:t>
            </a:r>
          </a:p>
        </p:txBody>
      </p:sp>
      <p:sp>
        <p:nvSpPr>
          <p:cNvPr id="180228" name="Rectangle 3"/>
          <p:cNvSpPr>
            <a:spLocks noGrp="1" noChangeArrowheads="1"/>
          </p:cNvSpPr>
          <p:nvPr>
            <p:ph idx="1"/>
          </p:nvPr>
        </p:nvSpPr>
        <p:spPr/>
        <p:txBody>
          <a:bodyPr/>
          <a:lstStyle/>
          <a:p>
            <a:pPr marL="609600" indent="-609600">
              <a:buNone/>
            </a:pPr>
            <a:r>
              <a:rPr lang="en-US"/>
              <a:t>Will a refractive spherical optic display spherical aberration?</a:t>
            </a:r>
          </a:p>
          <a:p>
            <a:pPr marL="609600" indent="-609600">
              <a:buFontTx/>
              <a:buAutoNum type="alphaLcParenR"/>
            </a:pPr>
            <a:r>
              <a:rPr lang="en-US"/>
              <a:t>Yes</a:t>
            </a:r>
          </a:p>
          <a:p>
            <a:pPr marL="609600" indent="-609600">
              <a:buFontTx/>
              <a:buAutoNum type="alphaLcParenR"/>
            </a:pPr>
            <a:r>
              <a:rPr lang="en-US"/>
              <a:t>No</a:t>
            </a:r>
          </a:p>
          <a:p>
            <a:pPr marL="609600" indent="-609600">
              <a:buFontTx/>
              <a:buAutoNum type="alphaLcParenR"/>
            </a:pPr>
            <a:r>
              <a:rPr lang="en-US"/>
              <a:t>Sometimes yes, sometimes no</a:t>
            </a:r>
          </a:p>
        </p:txBody>
      </p:sp>
      <p:sp>
        <p:nvSpPr>
          <p:cNvPr id="180226" name="Slide Number Placeholder 5"/>
          <p:cNvSpPr>
            <a:spLocks noGrp="1"/>
          </p:cNvSpPr>
          <p:nvPr>
            <p:ph type="sldNum" sz="quarter" idx="12"/>
          </p:nvPr>
        </p:nvSpPr>
        <p:spPr>
          <a:noFill/>
        </p:spPr>
        <p:txBody>
          <a:bodyPr/>
          <a:lstStyle/>
          <a:p>
            <a:fld id="{0301146B-F335-4073-85A8-072265A7A279}" type="slidenum">
              <a:rPr lang="en-US" smtClean="0"/>
              <a:pPr/>
              <a:t>81</a:t>
            </a:fld>
            <a:endParaRPr lang="en-US"/>
          </a:p>
        </p:txBody>
      </p:sp>
    </p:spTree>
    <p:extLst>
      <p:ext uri="{BB962C8B-B14F-4D97-AF65-F5344CB8AC3E}">
        <p14:creationId xmlns:p14="http://schemas.microsoft.com/office/powerpoint/2010/main" val="4289439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116" y="-229451"/>
            <a:ext cx="4185138" cy="1143000"/>
          </a:xfrm>
        </p:spPr>
        <p:txBody>
          <a:bodyPr>
            <a:normAutofit fontScale="90000"/>
          </a:bodyPr>
          <a:lstStyle/>
          <a:p>
            <a:r>
              <a:rPr lang="en-US" dirty="0"/>
              <a:t>Question 223.15.8</a:t>
            </a:r>
          </a:p>
        </p:txBody>
      </p:sp>
      <p:sp>
        <p:nvSpPr>
          <p:cNvPr id="5" name="Content Placeholder 4"/>
          <p:cNvSpPr>
            <a:spLocks noGrp="1"/>
          </p:cNvSpPr>
          <p:nvPr>
            <p:ph sz="half" idx="2"/>
          </p:nvPr>
        </p:nvSpPr>
        <p:spPr>
          <a:xfrm>
            <a:off x="1972413" y="4302369"/>
            <a:ext cx="4038600" cy="2327886"/>
          </a:xfrm>
        </p:spPr>
        <p:txBody>
          <a:bodyPr/>
          <a:lstStyle/>
          <a:p>
            <a:pPr marL="0" indent="0">
              <a:buNone/>
            </a:pPr>
            <a:r>
              <a:rPr lang="en-US" dirty="0"/>
              <a:t>A ray enters a mirror as shown above. Which of the choices to the right shows how the ray will exit the mirror?</a:t>
            </a:r>
          </a:p>
        </p:txBody>
      </p:sp>
      <p:sp>
        <p:nvSpPr>
          <p:cNvPr id="4" name="Slide Number Placeholder 3"/>
          <p:cNvSpPr>
            <a:spLocks noGrp="1"/>
          </p:cNvSpPr>
          <p:nvPr>
            <p:ph type="sldNum" sz="quarter" idx="12"/>
          </p:nvPr>
        </p:nvSpPr>
        <p:spPr>
          <a:xfrm>
            <a:off x="8077200" y="6016384"/>
            <a:ext cx="2133600" cy="365125"/>
          </a:xfrm>
        </p:spPr>
        <p:txBody>
          <a:bodyPr/>
          <a:lstStyle/>
          <a:p>
            <a:pPr>
              <a:defRPr/>
            </a:pPr>
            <a:fld id="{64137B81-8888-4253-92EC-0AED2A590749}" type="slidenum">
              <a:rPr lang="en-US" smtClean="0"/>
              <a:pPr>
                <a:defRPr/>
              </a:pPr>
              <a:t>82</a:t>
            </a:fld>
            <a:endParaRPr lang="en-US"/>
          </a:p>
        </p:txBody>
      </p:sp>
      <p:cxnSp>
        <p:nvCxnSpPr>
          <p:cNvPr id="65" name="Straight Connector 64"/>
          <p:cNvCxnSpPr/>
          <p:nvPr/>
        </p:nvCxnSpPr>
        <p:spPr>
          <a:xfrm>
            <a:off x="8569297" y="5331486"/>
            <a:ext cx="1031904" cy="3743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524002" y="691957"/>
            <a:ext cx="3786553" cy="3610412"/>
            <a:chOff x="1" y="691957"/>
            <a:chExt cx="3786553" cy="3610412"/>
          </a:xfrm>
        </p:grpSpPr>
        <p:sp>
          <p:nvSpPr>
            <p:cNvPr id="6" name="Rectangle 5"/>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785621" y="1593518"/>
              <a:ext cx="2813364" cy="1045168"/>
              <a:chOff x="890954" y="2508738"/>
              <a:chExt cx="2766646" cy="996452"/>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2541841" cy="287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596264" y="2663291"/>
              <a:ext cx="308098" cy="369332"/>
            </a:xfrm>
            <a:prstGeom prst="rect">
              <a:avLst/>
            </a:prstGeom>
            <a:noFill/>
          </p:spPr>
          <p:txBody>
            <a:bodyPr wrap="none" rtlCol="0">
              <a:spAutoFit/>
            </a:bodyPr>
            <a:lstStyle/>
            <a:p>
              <a:r>
                <a:rPr lang="en-US" dirty="0"/>
                <a:t>C</a:t>
              </a:r>
            </a:p>
          </p:txBody>
        </p:sp>
        <p:sp>
          <p:nvSpPr>
            <p:cNvPr id="49" name="TextBox 48"/>
            <p:cNvSpPr txBox="1"/>
            <p:nvPr/>
          </p:nvSpPr>
          <p:spPr>
            <a:xfrm>
              <a:off x="2526100"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5400000">
              <a:off x="1367428" y="153005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7519645" y="29479"/>
            <a:ext cx="1995530" cy="2189315"/>
            <a:chOff x="1" y="691957"/>
            <a:chExt cx="3786553" cy="3610412"/>
          </a:xfrm>
        </p:grpSpPr>
        <p:sp>
          <p:nvSpPr>
            <p:cNvPr id="55" name="Rectangle 54"/>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785621" y="1593518"/>
              <a:ext cx="2813364" cy="1045168"/>
              <a:chOff x="890954" y="2508738"/>
              <a:chExt cx="2766646" cy="996452"/>
            </a:xfrm>
          </p:grpSpPr>
          <p:cxnSp>
            <p:nvCxnSpPr>
              <p:cNvPr id="72" name="Straight Connector 71"/>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90954" y="2508738"/>
                <a:ext cx="2541841" cy="287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596265" y="2663291"/>
              <a:ext cx="584621" cy="609068"/>
            </a:xfrm>
            <a:prstGeom prst="rect">
              <a:avLst/>
            </a:prstGeom>
            <a:noFill/>
          </p:spPr>
          <p:txBody>
            <a:bodyPr wrap="none" rtlCol="0">
              <a:spAutoFit/>
            </a:bodyPr>
            <a:lstStyle/>
            <a:p>
              <a:r>
                <a:rPr lang="en-US" dirty="0"/>
                <a:t>C</a:t>
              </a:r>
            </a:p>
          </p:txBody>
        </p:sp>
        <p:sp>
          <p:nvSpPr>
            <p:cNvPr id="70" name="TextBox 69"/>
            <p:cNvSpPr txBox="1"/>
            <p:nvPr/>
          </p:nvSpPr>
          <p:spPr>
            <a:xfrm>
              <a:off x="2526100" y="2663291"/>
              <a:ext cx="484243" cy="609068"/>
            </a:xfrm>
            <a:prstGeom prst="rect">
              <a:avLst/>
            </a:prstGeom>
            <a:noFill/>
          </p:spPr>
          <p:txBody>
            <a:bodyPr wrap="none" rtlCol="0">
              <a:spAutoFit/>
            </a:bodyPr>
            <a:lstStyle/>
            <a:p>
              <a:r>
                <a:rPr lang="en-US" dirty="0"/>
                <a:t>f</a:t>
              </a:r>
            </a:p>
          </p:txBody>
        </p:sp>
        <p:sp>
          <p:nvSpPr>
            <p:cNvPr id="71" name="Isosceles Triangle 70"/>
            <p:cNvSpPr/>
            <p:nvPr/>
          </p:nvSpPr>
          <p:spPr>
            <a:xfrm rot="5400000">
              <a:off x="1367428" y="153005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1" name="Straight Connector 30"/>
          <p:cNvCxnSpPr/>
          <p:nvPr/>
        </p:nvCxnSpPr>
        <p:spPr>
          <a:xfrm flipV="1">
            <a:off x="7701747" y="600042"/>
            <a:ext cx="1605750" cy="1023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89280" name="TextBox 5089279"/>
          <p:cNvSpPr txBox="1"/>
          <p:nvPr/>
        </p:nvSpPr>
        <p:spPr>
          <a:xfrm>
            <a:off x="7033846" y="914399"/>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071432"/>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158127"/>
            <a:ext cx="308098" cy="369332"/>
          </a:xfrm>
          <a:prstGeom prst="rect">
            <a:avLst/>
          </a:prstGeom>
          <a:noFill/>
        </p:spPr>
        <p:txBody>
          <a:bodyPr wrap="none" rtlCol="0">
            <a:spAutoFit/>
          </a:bodyPr>
          <a:lstStyle/>
          <a:p>
            <a:r>
              <a:rPr lang="en-US" dirty="0"/>
              <a:t>C</a:t>
            </a:r>
          </a:p>
        </p:txBody>
      </p:sp>
      <p:grpSp>
        <p:nvGrpSpPr>
          <p:cNvPr id="87" name="Group 86"/>
          <p:cNvGrpSpPr/>
          <p:nvPr/>
        </p:nvGrpSpPr>
        <p:grpSpPr>
          <a:xfrm>
            <a:off x="7495135" y="2371194"/>
            <a:ext cx="1995530" cy="2189315"/>
            <a:chOff x="1" y="691957"/>
            <a:chExt cx="3786553" cy="3610412"/>
          </a:xfrm>
        </p:grpSpPr>
        <p:sp>
          <p:nvSpPr>
            <p:cNvPr id="88" name="Rectangle 87"/>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785621" y="1593518"/>
              <a:ext cx="2813364" cy="1045168"/>
              <a:chOff x="890954" y="2508738"/>
              <a:chExt cx="2766646" cy="996452"/>
            </a:xfrm>
          </p:grpSpPr>
          <p:cxnSp>
            <p:nvCxnSpPr>
              <p:cNvPr id="94" name="Straight Connector 93"/>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890954" y="2508738"/>
                <a:ext cx="2541841" cy="287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596265" y="2663291"/>
              <a:ext cx="584621" cy="609068"/>
            </a:xfrm>
            <a:prstGeom prst="rect">
              <a:avLst/>
            </a:prstGeom>
            <a:noFill/>
          </p:spPr>
          <p:txBody>
            <a:bodyPr wrap="none" rtlCol="0">
              <a:spAutoFit/>
            </a:bodyPr>
            <a:lstStyle/>
            <a:p>
              <a:r>
                <a:rPr lang="en-US" dirty="0"/>
                <a:t>C</a:t>
              </a:r>
            </a:p>
          </p:txBody>
        </p:sp>
        <p:sp>
          <p:nvSpPr>
            <p:cNvPr id="92" name="TextBox 91"/>
            <p:cNvSpPr txBox="1"/>
            <p:nvPr/>
          </p:nvSpPr>
          <p:spPr>
            <a:xfrm>
              <a:off x="2526100" y="2663291"/>
              <a:ext cx="484243" cy="609068"/>
            </a:xfrm>
            <a:prstGeom prst="rect">
              <a:avLst/>
            </a:prstGeom>
            <a:noFill/>
          </p:spPr>
          <p:txBody>
            <a:bodyPr wrap="none" rtlCol="0">
              <a:spAutoFit/>
            </a:bodyPr>
            <a:lstStyle/>
            <a:p>
              <a:r>
                <a:rPr lang="en-US" dirty="0"/>
                <a:t>f</a:t>
              </a:r>
            </a:p>
          </p:txBody>
        </p:sp>
        <p:sp>
          <p:nvSpPr>
            <p:cNvPr id="93" name="Isosceles Triangle 92"/>
            <p:cNvSpPr/>
            <p:nvPr/>
          </p:nvSpPr>
          <p:spPr>
            <a:xfrm rot="5400000">
              <a:off x="1367428" y="153005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8" name="Straight Connector 97"/>
          <p:cNvCxnSpPr/>
          <p:nvPr/>
        </p:nvCxnSpPr>
        <p:spPr>
          <a:xfrm flipV="1">
            <a:off x="8546061" y="2941757"/>
            <a:ext cx="736926" cy="10231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7495136" y="4622011"/>
            <a:ext cx="1995530" cy="2189315"/>
            <a:chOff x="1" y="691957"/>
            <a:chExt cx="3786553" cy="3610412"/>
          </a:xfrm>
        </p:grpSpPr>
        <p:sp>
          <p:nvSpPr>
            <p:cNvPr id="100" name="Rectangle 99"/>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785621" y="1593518"/>
              <a:ext cx="2813364" cy="1045168"/>
              <a:chOff x="890954" y="2508738"/>
              <a:chExt cx="2766646" cy="996452"/>
            </a:xfrm>
          </p:grpSpPr>
          <p:cxnSp>
            <p:nvCxnSpPr>
              <p:cNvPr id="106" name="Straight Connector 105"/>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890954" y="2508738"/>
                <a:ext cx="2541841" cy="2877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1596265" y="2663291"/>
              <a:ext cx="584621" cy="609068"/>
            </a:xfrm>
            <a:prstGeom prst="rect">
              <a:avLst/>
            </a:prstGeom>
            <a:noFill/>
          </p:spPr>
          <p:txBody>
            <a:bodyPr wrap="none" rtlCol="0">
              <a:spAutoFit/>
            </a:bodyPr>
            <a:lstStyle/>
            <a:p>
              <a:r>
                <a:rPr lang="en-US" dirty="0"/>
                <a:t>C</a:t>
              </a:r>
            </a:p>
          </p:txBody>
        </p:sp>
        <p:sp>
          <p:nvSpPr>
            <p:cNvPr id="104" name="TextBox 103"/>
            <p:cNvSpPr txBox="1"/>
            <p:nvPr/>
          </p:nvSpPr>
          <p:spPr>
            <a:xfrm>
              <a:off x="2526100" y="2663291"/>
              <a:ext cx="484243" cy="609068"/>
            </a:xfrm>
            <a:prstGeom prst="rect">
              <a:avLst/>
            </a:prstGeom>
            <a:noFill/>
          </p:spPr>
          <p:txBody>
            <a:bodyPr wrap="none" rtlCol="0">
              <a:spAutoFit/>
            </a:bodyPr>
            <a:lstStyle/>
            <a:p>
              <a:r>
                <a:rPr lang="en-US" dirty="0"/>
                <a:t>f</a:t>
              </a:r>
            </a:p>
          </p:txBody>
        </p:sp>
        <p:sp>
          <p:nvSpPr>
            <p:cNvPr id="105" name="Isosceles Triangle 104"/>
            <p:cNvSpPr/>
            <p:nvPr/>
          </p:nvSpPr>
          <p:spPr>
            <a:xfrm rot="5400000">
              <a:off x="1367428" y="1530059"/>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0" name="Straight Connector 109"/>
          <p:cNvCxnSpPr/>
          <p:nvPr/>
        </p:nvCxnSpPr>
        <p:spPr>
          <a:xfrm flipV="1">
            <a:off x="7909160" y="5192574"/>
            <a:ext cx="1373828" cy="422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592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116" y="-229451"/>
            <a:ext cx="4185138" cy="1143000"/>
          </a:xfrm>
        </p:spPr>
        <p:txBody>
          <a:bodyPr>
            <a:normAutofit fontScale="90000"/>
          </a:bodyPr>
          <a:lstStyle/>
          <a:p>
            <a:r>
              <a:rPr lang="en-US" dirty="0"/>
              <a:t>Question 223.15.8</a:t>
            </a:r>
          </a:p>
        </p:txBody>
      </p:sp>
      <p:sp>
        <p:nvSpPr>
          <p:cNvPr id="5" name="Content Placeholder 4"/>
          <p:cNvSpPr>
            <a:spLocks noGrp="1"/>
          </p:cNvSpPr>
          <p:nvPr>
            <p:ph sz="half" idx="2"/>
          </p:nvPr>
        </p:nvSpPr>
        <p:spPr>
          <a:xfrm>
            <a:off x="1972413" y="4302369"/>
            <a:ext cx="4038600" cy="2327886"/>
          </a:xfrm>
        </p:spPr>
        <p:txBody>
          <a:bodyPr/>
          <a:lstStyle/>
          <a:p>
            <a:pPr marL="0" indent="0">
              <a:buNone/>
            </a:pPr>
            <a:r>
              <a:rPr lang="en-US" dirty="0"/>
              <a:t>A ray enters a mirror as shown above. Which of the choices to the right shows how the ray will exit the mirror?</a:t>
            </a:r>
          </a:p>
        </p:txBody>
      </p:sp>
      <p:sp>
        <p:nvSpPr>
          <p:cNvPr id="4" name="Slide Number Placeholder 3"/>
          <p:cNvSpPr>
            <a:spLocks noGrp="1"/>
          </p:cNvSpPr>
          <p:nvPr>
            <p:ph type="sldNum" sz="quarter" idx="12"/>
          </p:nvPr>
        </p:nvSpPr>
        <p:spPr>
          <a:xfrm>
            <a:off x="8077200" y="6016384"/>
            <a:ext cx="2133600" cy="365125"/>
          </a:xfrm>
        </p:spPr>
        <p:txBody>
          <a:bodyPr/>
          <a:lstStyle/>
          <a:p>
            <a:pPr>
              <a:defRPr/>
            </a:pPr>
            <a:fld id="{64137B81-8888-4253-92EC-0AED2A590749}" type="slidenum">
              <a:rPr lang="en-US" smtClean="0"/>
              <a:pPr>
                <a:defRPr/>
              </a:pPr>
              <a:t>83</a:t>
            </a:fld>
            <a:endParaRPr lang="en-US"/>
          </a:p>
        </p:txBody>
      </p:sp>
      <p:grpSp>
        <p:nvGrpSpPr>
          <p:cNvPr id="8" name="Group 7"/>
          <p:cNvGrpSpPr/>
          <p:nvPr/>
        </p:nvGrpSpPr>
        <p:grpSpPr>
          <a:xfrm>
            <a:off x="1524002" y="691957"/>
            <a:ext cx="3786553" cy="3610412"/>
            <a:chOff x="1" y="691957"/>
            <a:chExt cx="3786553" cy="3610412"/>
          </a:xfrm>
        </p:grpSpPr>
        <p:sp>
          <p:nvSpPr>
            <p:cNvPr id="6" name="Rectangle 5"/>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785621" y="1593518"/>
              <a:ext cx="2813364" cy="1377069"/>
              <a:chOff x="890954" y="2508738"/>
              <a:chExt cx="2766646" cy="1312883"/>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2685947" cy="13128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596264" y="2663291"/>
              <a:ext cx="308098" cy="369332"/>
            </a:xfrm>
            <a:prstGeom prst="rect">
              <a:avLst/>
            </a:prstGeom>
            <a:noFill/>
          </p:spPr>
          <p:txBody>
            <a:bodyPr wrap="none" rtlCol="0">
              <a:spAutoFit/>
            </a:bodyPr>
            <a:lstStyle/>
            <a:p>
              <a:r>
                <a:rPr lang="en-US" dirty="0"/>
                <a:t>C</a:t>
              </a:r>
            </a:p>
          </p:txBody>
        </p:sp>
        <p:sp>
          <p:nvSpPr>
            <p:cNvPr id="49" name="TextBox 48"/>
            <p:cNvSpPr txBox="1"/>
            <p:nvPr/>
          </p:nvSpPr>
          <p:spPr>
            <a:xfrm>
              <a:off x="2526100"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7196341">
              <a:off x="1367428" y="1858672"/>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7519645" y="29479"/>
            <a:ext cx="1995530" cy="2189315"/>
            <a:chOff x="1" y="691957"/>
            <a:chExt cx="3786553" cy="3610412"/>
          </a:xfrm>
        </p:grpSpPr>
        <p:sp>
          <p:nvSpPr>
            <p:cNvPr id="55" name="Rectangle 54"/>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785621" y="1593519"/>
              <a:ext cx="2813364" cy="1439105"/>
              <a:chOff x="890954" y="2508738"/>
              <a:chExt cx="2766646" cy="1372027"/>
            </a:xfrm>
          </p:grpSpPr>
          <p:cxnSp>
            <p:nvCxnSpPr>
              <p:cNvPr id="72" name="Straight Connector 71"/>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90954" y="2508738"/>
                <a:ext cx="2720910" cy="13720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596265" y="2663291"/>
              <a:ext cx="584621" cy="609068"/>
            </a:xfrm>
            <a:prstGeom prst="rect">
              <a:avLst/>
            </a:prstGeom>
            <a:noFill/>
          </p:spPr>
          <p:txBody>
            <a:bodyPr wrap="none" rtlCol="0">
              <a:spAutoFit/>
            </a:bodyPr>
            <a:lstStyle/>
            <a:p>
              <a:r>
                <a:rPr lang="en-US" dirty="0"/>
                <a:t>C</a:t>
              </a:r>
            </a:p>
          </p:txBody>
        </p:sp>
        <p:sp>
          <p:nvSpPr>
            <p:cNvPr id="70" name="TextBox 69"/>
            <p:cNvSpPr txBox="1"/>
            <p:nvPr/>
          </p:nvSpPr>
          <p:spPr>
            <a:xfrm>
              <a:off x="2526100" y="2663291"/>
              <a:ext cx="484243" cy="609068"/>
            </a:xfrm>
            <a:prstGeom prst="rect">
              <a:avLst/>
            </a:prstGeom>
            <a:noFill/>
          </p:spPr>
          <p:txBody>
            <a:bodyPr wrap="none" rtlCol="0">
              <a:spAutoFit/>
            </a:bodyPr>
            <a:lstStyle/>
            <a:p>
              <a:r>
                <a:rPr lang="en-US" dirty="0"/>
                <a:t>f</a:t>
              </a:r>
            </a:p>
          </p:txBody>
        </p:sp>
      </p:grpSp>
      <p:cxnSp>
        <p:nvCxnSpPr>
          <p:cNvPr id="31" name="Straight Connector 30"/>
          <p:cNvCxnSpPr/>
          <p:nvPr/>
        </p:nvCxnSpPr>
        <p:spPr>
          <a:xfrm>
            <a:off x="7676518" y="1448060"/>
            <a:ext cx="1690068" cy="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89280" name="TextBox 5089279"/>
          <p:cNvSpPr txBox="1"/>
          <p:nvPr/>
        </p:nvSpPr>
        <p:spPr>
          <a:xfrm>
            <a:off x="7033846" y="914399"/>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071432"/>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158127"/>
            <a:ext cx="308098" cy="369332"/>
          </a:xfrm>
          <a:prstGeom prst="rect">
            <a:avLst/>
          </a:prstGeom>
          <a:noFill/>
        </p:spPr>
        <p:txBody>
          <a:bodyPr wrap="none" rtlCol="0">
            <a:spAutoFit/>
          </a:bodyPr>
          <a:lstStyle/>
          <a:p>
            <a:r>
              <a:rPr lang="en-US" dirty="0"/>
              <a:t>C</a:t>
            </a:r>
          </a:p>
        </p:txBody>
      </p:sp>
      <p:grpSp>
        <p:nvGrpSpPr>
          <p:cNvPr id="87" name="Group 86"/>
          <p:cNvGrpSpPr/>
          <p:nvPr/>
        </p:nvGrpSpPr>
        <p:grpSpPr>
          <a:xfrm>
            <a:off x="7495135" y="2371194"/>
            <a:ext cx="1995530" cy="2189315"/>
            <a:chOff x="1" y="691957"/>
            <a:chExt cx="3786553" cy="3610412"/>
          </a:xfrm>
        </p:grpSpPr>
        <p:sp>
          <p:nvSpPr>
            <p:cNvPr id="88" name="Rectangle 87"/>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785621" y="1593519"/>
              <a:ext cx="2813364" cy="1439105"/>
              <a:chOff x="890954" y="2508738"/>
              <a:chExt cx="2766646" cy="1372027"/>
            </a:xfrm>
          </p:grpSpPr>
          <p:cxnSp>
            <p:nvCxnSpPr>
              <p:cNvPr id="94" name="Straight Connector 93"/>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p:nvPr/>
            </p:nvCxnSpPr>
            <p:spPr>
              <a:xfrm>
                <a:off x="890954" y="2508738"/>
                <a:ext cx="2719568" cy="13720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596265" y="2663291"/>
              <a:ext cx="584621" cy="609068"/>
            </a:xfrm>
            <a:prstGeom prst="rect">
              <a:avLst/>
            </a:prstGeom>
            <a:noFill/>
          </p:spPr>
          <p:txBody>
            <a:bodyPr wrap="none" rtlCol="0">
              <a:spAutoFit/>
            </a:bodyPr>
            <a:lstStyle/>
            <a:p>
              <a:r>
                <a:rPr lang="en-US" dirty="0"/>
                <a:t>C</a:t>
              </a:r>
            </a:p>
          </p:txBody>
        </p:sp>
        <p:sp>
          <p:nvSpPr>
            <p:cNvPr id="92" name="TextBox 91"/>
            <p:cNvSpPr txBox="1"/>
            <p:nvPr/>
          </p:nvSpPr>
          <p:spPr>
            <a:xfrm>
              <a:off x="2526100" y="2663291"/>
              <a:ext cx="484243" cy="609068"/>
            </a:xfrm>
            <a:prstGeom prst="rect">
              <a:avLst/>
            </a:prstGeom>
            <a:noFill/>
          </p:spPr>
          <p:txBody>
            <a:bodyPr wrap="none" rtlCol="0">
              <a:spAutoFit/>
            </a:bodyPr>
            <a:lstStyle/>
            <a:p>
              <a:r>
                <a:rPr lang="en-US" dirty="0"/>
                <a:t>f</a:t>
              </a:r>
            </a:p>
          </p:txBody>
        </p:sp>
      </p:grpSp>
      <p:cxnSp>
        <p:nvCxnSpPr>
          <p:cNvPr id="98" name="Straight Connector 97"/>
          <p:cNvCxnSpPr/>
          <p:nvPr/>
        </p:nvCxnSpPr>
        <p:spPr>
          <a:xfrm flipH="1">
            <a:off x="8170985" y="3801497"/>
            <a:ext cx="1195602" cy="6532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7495136" y="4622011"/>
            <a:ext cx="1995530" cy="2189315"/>
            <a:chOff x="1" y="691957"/>
            <a:chExt cx="3786553" cy="3610412"/>
          </a:xfrm>
        </p:grpSpPr>
        <p:sp>
          <p:nvSpPr>
            <p:cNvPr id="100" name="Rectangle 99"/>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785621" y="1593518"/>
              <a:ext cx="2813364" cy="1457160"/>
              <a:chOff x="890954" y="2508738"/>
              <a:chExt cx="2766646" cy="1389241"/>
            </a:xfrm>
          </p:grpSpPr>
          <p:cxnSp>
            <p:nvCxnSpPr>
              <p:cNvPr id="106" name="Straight Connector 105"/>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890954" y="2508738"/>
                <a:ext cx="2719567" cy="13892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1596265" y="2663291"/>
              <a:ext cx="584621" cy="609068"/>
            </a:xfrm>
            <a:prstGeom prst="rect">
              <a:avLst/>
            </a:prstGeom>
            <a:noFill/>
          </p:spPr>
          <p:txBody>
            <a:bodyPr wrap="none" rtlCol="0">
              <a:spAutoFit/>
            </a:bodyPr>
            <a:lstStyle/>
            <a:p>
              <a:r>
                <a:rPr lang="en-US" dirty="0"/>
                <a:t>C</a:t>
              </a:r>
            </a:p>
          </p:txBody>
        </p:sp>
        <p:sp>
          <p:nvSpPr>
            <p:cNvPr id="104" name="TextBox 103"/>
            <p:cNvSpPr txBox="1"/>
            <p:nvPr/>
          </p:nvSpPr>
          <p:spPr>
            <a:xfrm>
              <a:off x="2526100" y="2663291"/>
              <a:ext cx="484243" cy="609068"/>
            </a:xfrm>
            <a:prstGeom prst="rect">
              <a:avLst/>
            </a:prstGeom>
            <a:noFill/>
          </p:spPr>
          <p:txBody>
            <a:bodyPr wrap="none" rtlCol="0">
              <a:spAutoFit/>
            </a:bodyPr>
            <a:lstStyle/>
            <a:p>
              <a:r>
                <a:rPr lang="en-US" dirty="0"/>
                <a:t>f</a:t>
              </a:r>
            </a:p>
          </p:txBody>
        </p:sp>
      </p:grpSp>
      <p:cxnSp>
        <p:nvCxnSpPr>
          <p:cNvPr id="110" name="Straight Connector 109"/>
          <p:cNvCxnSpPr/>
          <p:nvPr/>
        </p:nvCxnSpPr>
        <p:spPr>
          <a:xfrm>
            <a:off x="7963574" y="5610511"/>
            <a:ext cx="1373828" cy="4308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0932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116" y="-229451"/>
            <a:ext cx="4185138" cy="1143000"/>
          </a:xfrm>
        </p:spPr>
        <p:txBody>
          <a:bodyPr>
            <a:normAutofit fontScale="90000"/>
          </a:bodyPr>
          <a:lstStyle/>
          <a:p>
            <a:r>
              <a:rPr lang="en-US" dirty="0"/>
              <a:t>Question 223.15.8</a:t>
            </a:r>
          </a:p>
        </p:txBody>
      </p:sp>
      <p:sp>
        <p:nvSpPr>
          <p:cNvPr id="5" name="Content Placeholder 4"/>
          <p:cNvSpPr>
            <a:spLocks noGrp="1"/>
          </p:cNvSpPr>
          <p:nvPr>
            <p:ph sz="half" idx="2"/>
          </p:nvPr>
        </p:nvSpPr>
        <p:spPr>
          <a:xfrm>
            <a:off x="1972413" y="4302369"/>
            <a:ext cx="4038600" cy="2327886"/>
          </a:xfrm>
        </p:spPr>
        <p:txBody>
          <a:bodyPr/>
          <a:lstStyle/>
          <a:p>
            <a:pPr marL="0" indent="0">
              <a:buNone/>
            </a:pPr>
            <a:r>
              <a:rPr lang="en-US" dirty="0"/>
              <a:t>A ray enters a mirror as shown above. Which of the choices to the right shows how </a:t>
            </a:r>
            <a:r>
              <a:rPr lang="en-US"/>
              <a:t>the ray </a:t>
            </a:r>
            <a:r>
              <a:rPr lang="en-US" dirty="0"/>
              <a:t>will exit the mirror?</a:t>
            </a:r>
          </a:p>
        </p:txBody>
      </p:sp>
      <p:sp>
        <p:nvSpPr>
          <p:cNvPr id="4" name="Slide Number Placeholder 3"/>
          <p:cNvSpPr>
            <a:spLocks noGrp="1"/>
          </p:cNvSpPr>
          <p:nvPr>
            <p:ph type="sldNum" sz="quarter" idx="12"/>
          </p:nvPr>
        </p:nvSpPr>
        <p:spPr>
          <a:xfrm>
            <a:off x="8077200" y="6016384"/>
            <a:ext cx="2133600" cy="365125"/>
          </a:xfrm>
        </p:spPr>
        <p:txBody>
          <a:bodyPr/>
          <a:lstStyle/>
          <a:p>
            <a:pPr>
              <a:defRPr/>
            </a:pPr>
            <a:fld id="{64137B81-8888-4253-92EC-0AED2A590749}" type="slidenum">
              <a:rPr lang="en-US" smtClean="0"/>
              <a:pPr>
                <a:defRPr/>
              </a:pPr>
              <a:t>84</a:t>
            </a:fld>
            <a:endParaRPr lang="en-US"/>
          </a:p>
        </p:txBody>
      </p:sp>
      <p:grpSp>
        <p:nvGrpSpPr>
          <p:cNvPr id="8" name="Group 7"/>
          <p:cNvGrpSpPr/>
          <p:nvPr/>
        </p:nvGrpSpPr>
        <p:grpSpPr>
          <a:xfrm>
            <a:off x="1524002" y="691957"/>
            <a:ext cx="3786553" cy="3610412"/>
            <a:chOff x="1" y="691957"/>
            <a:chExt cx="3786553" cy="3610412"/>
          </a:xfrm>
        </p:grpSpPr>
        <p:sp>
          <p:nvSpPr>
            <p:cNvPr id="6" name="Rectangle 5"/>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785621" y="1593518"/>
              <a:ext cx="2813364" cy="2207979"/>
              <a:chOff x="890954" y="2508738"/>
              <a:chExt cx="2766646" cy="2105064"/>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2132583" cy="21050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596264" y="2663291"/>
              <a:ext cx="308098" cy="369332"/>
            </a:xfrm>
            <a:prstGeom prst="rect">
              <a:avLst/>
            </a:prstGeom>
            <a:noFill/>
          </p:spPr>
          <p:txBody>
            <a:bodyPr wrap="none" rtlCol="0">
              <a:spAutoFit/>
            </a:bodyPr>
            <a:lstStyle/>
            <a:p>
              <a:r>
                <a:rPr lang="en-US" dirty="0"/>
                <a:t>C</a:t>
              </a:r>
            </a:p>
          </p:txBody>
        </p:sp>
        <p:sp>
          <p:nvSpPr>
            <p:cNvPr id="49" name="TextBox 48"/>
            <p:cNvSpPr txBox="1"/>
            <p:nvPr/>
          </p:nvSpPr>
          <p:spPr>
            <a:xfrm>
              <a:off x="2526100" y="2663292"/>
              <a:ext cx="255198" cy="369332"/>
            </a:xfrm>
            <a:prstGeom prst="rect">
              <a:avLst/>
            </a:prstGeom>
            <a:noFill/>
          </p:spPr>
          <p:txBody>
            <a:bodyPr wrap="none" rtlCol="0">
              <a:spAutoFit/>
            </a:bodyPr>
            <a:lstStyle/>
            <a:p>
              <a:r>
                <a:rPr lang="en-US" dirty="0"/>
                <a:t>f</a:t>
              </a:r>
            </a:p>
          </p:txBody>
        </p:sp>
        <p:sp>
          <p:nvSpPr>
            <p:cNvPr id="5089284" name="Isosceles Triangle 5089283"/>
            <p:cNvSpPr/>
            <p:nvPr/>
          </p:nvSpPr>
          <p:spPr>
            <a:xfrm rot="7807187">
              <a:off x="1226752" y="2051003"/>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7519645" y="29479"/>
            <a:ext cx="1995530" cy="2189315"/>
            <a:chOff x="1" y="691957"/>
            <a:chExt cx="3786553" cy="3610412"/>
          </a:xfrm>
        </p:grpSpPr>
        <p:sp>
          <p:nvSpPr>
            <p:cNvPr id="55" name="Rectangle 54"/>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785621" y="1593519"/>
              <a:ext cx="2813364" cy="2310601"/>
              <a:chOff x="890954" y="2508738"/>
              <a:chExt cx="2766646" cy="2202902"/>
            </a:xfrm>
          </p:grpSpPr>
          <p:cxnSp>
            <p:nvCxnSpPr>
              <p:cNvPr id="72" name="Straight Connector 71"/>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890954" y="2508738"/>
                <a:ext cx="2086848" cy="220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596265" y="2663291"/>
              <a:ext cx="584621" cy="609068"/>
            </a:xfrm>
            <a:prstGeom prst="rect">
              <a:avLst/>
            </a:prstGeom>
            <a:noFill/>
          </p:spPr>
          <p:txBody>
            <a:bodyPr wrap="none" rtlCol="0">
              <a:spAutoFit/>
            </a:bodyPr>
            <a:lstStyle/>
            <a:p>
              <a:r>
                <a:rPr lang="en-US" dirty="0"/>
                <a:t>C</a:t>
              </a:r>
            </a:p>
          </p:txBody>
        </p:sp>
        <p:sp>
          <p:nvSpPr>
            <p:cNvPr id="70" name="TextBox 69"/>
            <p:cNvSpPr txBox="1"/>
            <p:nvPr/>
          </p:nvSpPr>
          <p:spPr>
            <a:xfrm>
              <a:off x="2526100" y="2663291"/>
              <a:ext cx="484243" cy="609068"/>
            </a:xfrm>
            <a:prstGeom prst="rect">
              <a:avLst/>
            </a:prstGeom>
            <a:noFill/>
          </p:spPr>
          <p:txBody>
            <a:bodyPr wrap="none" rtlCol="0">
              <a:spAutoFit/>
            </a:bodyPr>
            <a:lstStyle/>
            <a:p>
              <a:r>
                <a:rPr lang="en-US" dirty="0"/>
                <a:t>f</a:t>
              </a:r>
            </a:p>
          </p:txBody>
        </p:sp>
      </p:grpSp>
      <p:sp>
        <p:nvSpPr>
          <p:cNvPr id="5089280" name="TextBox 5089279"/>
          <p:cNvSpPr txBox="1"/>
          <p:nvPr/>
        </p:nvSpPr>
        <p:spPr>
          <a:xfrm>
            <a:off x="7033846" y="914399"/>
            <a:ext cx="317716" cy="369332"/>
          </a:xfrm>
          <a:prstGeom prst="rect">
            <a:avLst/>
          </a:prstGeom>
          <a:noFill/>
        </p:spPr>
        <p:txBody>
          <a:bodyPr wrap="none" rtlCol="0">
            <a:spAutoFit/>
          </a:bodyPr>
          <a:lstStyle/>
          <a:p>
            <a:r>
              <a:rPr lang="en-US" dirty="0"/>
              <a:t>A</a:t>
            </a:r>
          </a:p>
        </p:txBody>
      </p:sp>
      <p:sp>
        <p:nvSpPr>
          <p:cNvPr id="44" name="TextBox 43"/>
          <p:cNvSpPr txBox="1"/>
          <p:nvPr/>
        </p:nvSpPr>
        <p:spPr>
          <a:xfrm>
            <a:off x="7033847" y="3071432"/>
            <a:ext cx="309700" cy="369332"/>
          </a:xfrm>
          <a:prstGeom prst="rect">
            <a:avLst/>
          </a:prstGeom>
          <a:noFill/>
        </p:spPr>
        <p:txBody>
          <a:bodyPr wrap="none" rtlCol="0">
            <a:spAutoFit/>
          </a:bodyPr>
          <a:lstStyle/>
          <a:p>
            <a:r>
              <a:rPr lang="en-US" dirty="0"/>
              <a:t>B</a:t>
            </a:r>
          </a:p>
        </p:txBody>
      </p:sp>
      <p:sp>
        <p:nvSpPr>
          <p:cNvPr id="66" name="TextBox 65"/>
          <p:cNvSpPr txBox="1"/>
          <p:nvPr/>
        </p:nvSpPr>
        <p:spPr>
          <a:xfrm>
            <a:off x="7033848" y="5158127"/>
            <a:ext cx="308098" cy="369332"/>
          </a:xfrm>
          <a:prstGeom prst="rect">
            <a:avLst/>
          </a:prstGeom>
          <a:noFill/>
        </p:spPr>
        <p:txBody>
          <a:bodyPr wrap="none" rtlCol="0">
            <a:spAutoFit/>
          </a:bodyPr>
          <a:lstStyle/>
          <a:p>
            <a:r>
              <a:rPr lang="en-US" dirty="0"/>
              <a:t>C</a:t>
            </a:r>
          </a:p>
        </p:txBody>
      </p:sp>
      <p:grpSp>
        <p:nvGrpSpPr>
          <p:cNvPr id="87" name="Group 86"/>
          <p:cNvGrpSpPr/>
          <p:nvPr/>
        </p:nvGrpSpPr>
        <p:grpSpPr>
          <a:xfrm>
            <a:off x="7495135" y="2371194"/>
            <a:ext cx="1995530" cy="2189315"/>
            <a:chOff x="1" y="691957"/>
            <a:chExt cx="3786553" cy="3610412"/>
          </a:xfrm>
        </p:grpSpPr>
        <p:sp>
          <p:nvSpPr>
            <p:cNvPr id="88" name="Rectangle 87"/>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p:cNvGrpSpPr/>
            <p:nvPr/>
          </p:nvGrpSpPr>
          <p:grpSpPr>
            <a:xfrm>
              <a:off x="785621" y="1593519"/>
              <a:ext cx="2813364" cy="2180117"/>
              <a:chOff x="890954" y="2508738"/>
              <a:chExt cx="2766646" cy="2078500"/>
            </a:xfrm>
          </p:grpSpPr>
          <p:cxnSp>
            <p:nvCxnSpPr>
              <p:cNvPr id="94" name="Straight Connector 93"/>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endCxn id="89" idx="5"/>
              </p:cNvCxnSpPr>
              <p:nvPr/>
            </p:nvCxnSpPr>
            <p:spPr>
              <a:xfrm>
                <a:off x="890954" y="2508738"/>
                <a:ext cx="2248340" cy="2078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1" name="TextBox 90"/>
            <p:cNvSpPr txBox="1"/>
            <p:nvPr/>
          </p:nvSpPr>
          <p:spPr>
            <a:xfrm>
              <a:off x="1596265" y="2663291"/>
              <a:ext cx="584621" cy="609068"/>
            </a:xfrm>
            <a:prstGeom prst="rect">
              <a:avLst/>
            </a:prstGeom>
            <a:noFill/>
          </p:spPr>
          <p:txBody>
            <a:bodyPr wrap="none" rtlCol="0">
              <a:spAutoFit/>
            </a:bodyPr>
            <a:lstStyle/>
            <a:p>
              <a:r>
                <a:rPr lang="en-US" dirty="0"/>
                <a:t>C</a:t>
              </a:r>
            </a:p>
          </p:txBody>
        </p:sp>
        <p:sp>
          <p:nvSpPr>
            <p:cNvPr id="92" name="TextBox 91"/>
            <p:cNvSpPr txBox="1"/>
            <p:nvPr/>
          </p:nvSpPr>
          <p:spPr>
            <a:xfrm>
              <a:off x="2526100" y="2663291"/>
              <a:ext cx="484243" cy="609068"/>
            </a:xfrm>
            <a:prstGeom prst="rect">
              <a:avLst/>
            </a:prstGeom>
            <a:noFill/>
          </p:spPr>
          <p:txBody>
            <a:bodyPr wrap="none" rtlCol="0">
              <a:spAutoFit/>
            </a:bodyPr>
            <a:lstStyle/>
            <a:p>
              <a:r>
                <a:rPr lang="en-US" dirty="0"/>
                <a:t>f</a:t>
              </a:r>
            </a:p>
          </p:txBody>
        </p:sp>
      </p:grpSp>
      <p:grpSp>
        <p:nvGrpSpPr>
          <p:cNvPr id="99" name="Group 98"/>
          <p:cNvGrpSpPr/>
          <p:nvPr/>
        </p:nvGrpSpPr>
        <p:grpSpPr>
          <a:xfrm>
            <a:off x="7495136" y="4622011"/>
            <a:ext cx="1995530" cy="2189315"/>
            <a:chOff x="1" y="691957"/>
            <a:chExt cx="3786553" cy="3610412"/>
          </a:xfrm>
        </p:grpSpPr>
        <p:sp>
          <p:nvSpPr>
            <p:cNvPr id="100" name="Rectangle 99"/>
            <p:cNvSpPr/>
            <p:nvPr/>
          </p:nvSpPr>
          <p:spPr>
            <a:xfrm>
              <a:off x="2954215" y="691957"/>
              <a:ext cx="832339" cy="36104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 y="691957"/>
              <a:ext cx="3598984" cy="36104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785621" y="1593517"/>
              <a:ext cx="2813364" cy="2180118"/>
              <a:chOff x="890954" y="2508738"/>
              <a:chExt cx="2766646" cy="2078502"/>
            </a:xfrm>
          </p:grpSpPr>
          <p:cxnSp>
            <p:nvCxnSpPr>
              <p:cNvPr id="106" name="Straight Connector 105"/>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a:endCxn id="101" idx="5"/>
              </p:cNvCxnSpPr>
              <p:nvPr/>
            </p:nvCxnSpPr>
            <p:spPr>
              <a:xfrm>
                <a:off x="890954" y="2508738"/>
                <a:ext cx="2248340" cy="20785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3" name="TextBox 102"/>
            <p:cNvSpPr txBox="1"/>
            <p:nvPr/>
          </p:nvSpPr>
          <p:spPr>
            <a:xfrm>
              <a:off x="1596265" y="2663291"/>
              <a:ext cx="584621" cy="609068"/>
            </a:xfrm>
            <a:prstGeom prst="rect">
              <a:avLst/>
            </a:prstGeom>
            <a:noFill/>
          </p:spPr>
          <p:txBody>
            <a:bodyPr wrap="none" rtlCol="0">
              <a:spAutoFit/>
            </a:bodyPr>
            <a:lstStyle/>
            <a:p>
              <a:r>
                <a:rPr lang="en-US" dirty="0"/>
                <a:t>C</a:t>
              </a:r>
            </a:p>
          </p:txBody>
        </p:sp>
        <p:sp>
          <p:nvSpPr>
            <p:cNvPr id="104" name="TextBox 103"/>
            <p:cNvSpPr txBox="1"/>
            <p:nvPr/>
          </p:nvSpPr>
          <p:spPr>
            <a:xfrm>
              <a:off x="2526100" y="2663291"/>
              <a:ext cx="484243" cy="609068"/>
            </a:xfrm>
            <a:prstGeom prst="rect">
              <a:avLst/>
            </a:prstGeom>
            <a:noFill/>
          </p:spPr>
          <p:txBody>
            <a:bodyPr wrap="none" rtlCol="0">
              <a:spAutoFit/>
            </a:bodyPr>
            <a:lstStyle/>
            <a:p>
              <a:r>
                <a:rPr lang="en-US" dirty="0"/>
                <a:t>f</a:t>
              </a:r>
            </a:p>
          </p:txBody>
        </p:sp>
      </p:grpSp>
      <p:cxnSp>
        <p:nvCxnSpPr>
          <p:cNvPr id="76" name="Straight Connector 75"/>
          <p:cNvCxnSpPr/>
          <p:nvPr/>
        </p:nvCxnSpPr>
        <p:spPr>
          <a:xfrm>
            <a:off x="8650488" y="2546463"/>
            <a:ext cx="463567" cy="16934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909160" y="1977298"/>
            <a:ext cx="11545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41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80898" name="Picture 2"/>
          <p:cNvPicPr>
            <a:picLocks noChangeAspect="1" noChangeArrowheads="1"/>
          </p:cNvPicPr>
          <p:nvPr/>
        </p:nvPicPr>
        <p:blipFill>
          <a:blip r:embed="rId2" cstate="print"/>
          <a:srcRect/>
          <a:stretch>
            <a:fillRect/>
          </a:stretch>
        </p:blipFill>
        <p:spPr bwMode="auto">
          <a:xfrm>
            <a:off x="2956561" y="1879690"/>
            <a:ext cx="5094721" cy="3256191"/>
          </a:xfrm>
          <a:prstGeom prst="rect">
            <a:avLst/>
          </a:prstGeom>
          <a:noFill/>
          <a:ln w="9525">
            <a:noFill/>
            <a:miter lim="800000"/>
            <a:headEnd/>
            <a:tailEnd/>
          </a:ln>
          <a:effectLst/>
        </p:spPr>
      </p:pic>
    </p:spTree>
    <p:extLst>
      <p:ext uri="{BB962C8B-B14F-4D97-AF65-F5344CB8AC3E}">
        <p14:creationId xmlns:p14="http://schemas.microsoft.com/office/powerpoint/2010/main" val="2805619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524000" y="2218545"/>
            <a:ext cx="9144000" cy="2848131"/>
          </a:xfrm>
          <a:prstGeom prst="rect">
            <a:avLst/>
          </a:prstGeom>
          <a:noFill/>
          <a:ln w="9525">
            <a:noFill/>
            <a:miter lim="800000"/>
            <a:headEnd/>
            <a:tailEnd/>
          </a:ln>
          <a:effectLst/>
        </p:spPr>
      </p:pic>
    </p:spTree>
    <p:extLst>
      <p:ext uri="{BB962C8B-B14F-4D97-AF65-F5344CB8AC3E}">
        <p14:creationId xmlns:p14="http://schemas.microsoft.com/office/powerpoint/2010/main" val="673169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2514600" y="0"/>
            <a:ext cx="8153400" cy="1143000"/>
          </a:xfrm>
        </p:spPr>
        <p:txBody>
          <a:bodyPr>
            <a:normAutofit/>
          </a:bodyPr>
          <a:lstStyle/>
          <a:p>
            <a:r>
              <a:rPr lang="en-US"/>
              <a:t>Image Formed by a Concave Mirror</a:t>
            </a:r>
          </a:p>
        </p:txBody>
      </p:sp>
      <p:sp>
        <p:nvSpPr>
          <p:cNvPr id="344067" name="Rectangle 3"/>
          <p:cNvSpPr>
            <a:spLocks noGrp="1" noChangeArrowheads="1"/>
          </p:cNvSpPr>
          <p:nvPr>
            <p:ph type="body" sz="half" idx="1"/>
          </p:nvPr>
        </p:nvSpPr>
        <p:spPr>
          <a:xfrm>
            <a:off x="1967132" y="1600201"/>
            <a:ext cx="4033838" cy="4525963"/>
          </a:xfrm>
        </p:spPr>
        <p:txBody>
          <a:bodyPr/>
          <a:lstStyle/>
          <a:p>
            <a:pPr>
              <a:lnSpc>
                <a:spcPct val="90000"/>
              </a:lnSpc>
            </a:pPr>
            <a:r>
              <a:rPr lang="en-US" dirty="0"/>
              <a:t>Geometry can be used to determine the magnification of the image</a:t>
            </a:r>
          </a:p>
          <a:p>
            <a:pPr>
              <a:lnSpc>
                <a:spcPct val="90000"/>
              </a:lnSpc>
            </a:pPr>
            <a:endParaRPr lang="en-US" dirty="0"/>
          </a:p>
          <a:p>
            <a:pPr>
              <a:lnSpc>
                <a:spcPct val="90000"/>
              </a:lnSpc>
            </a:pPr>
            <a:endParaRPr lang="en-US" dirty="0"/>
          </a:p>
          <a:p>
            <a:pPr lvl="1">
              <a:lnSpc>
                <a:spcPct val="90000"/>
              </a:lnSpc>
            </a:pPr>
            <a:r>
              <a:rPr lang="en-US" i="1" dirty="0"/>
              <a:t>h</a:t>
            </a:r>
            <a:r>
              <a:rPr lang="en-US" i="1" baseline="-25000" dirty="0"/>
              <a:t>i</a:t>
            </a:r>
            <a:r>
              <a:rPr lang="en-US" dirty="0"/>
              <a:t> is negative when the image is inverted with respect to the object</a:t>
            </a:r>
          </a:p>
        </p:txBody>
      </p:sp>
      <p:graphicFrame>
        <p:nvGraphicFramePr>
          <p:cNvPr id="8" name="Object 7"/>
          <p:cNvGraphicFramePr>
            <a:graphicFrameLocks noChangeAspect="1"/>
          </p:cNvGraphicFramePr>
          <p:nvPr/>
        </p:nvGraphicFramePr>
        <p:xfrm>
          <a:off x="3014664" y="3175001"/>
          <a:ext cx="1958975" cy="950913"/>
        </p:xfrm>
        <a:graphic>
          <a:graphicData uri="http://schemas.openxmlformats.org/presentationml/2006/ole">
            <mc:AlternateContent xmlns:mc="http://schemas.openxmlformats.org/markup-compatibility/2006">
              <mc:Choice xmlns:v="urn:schemas-microsoft-com:vml" Requires="v">
                <p:oleObj name="Equation" r:id="rId2" imgW="888840" imgH="431640" progId="Equation.3">
                  <p:embed/>
                </p:oleObj>
              </mc:Choice>
              <mc:Fallback>
                <p:oleObj name="Equation" r:id="rId2" imgW="888840" imgH="431640" progId="Equation.3">
                  <p:embed/>
                  <p:pic>
                    <p:nvPicPr>
                      <p:cNvPr id="8"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664" y="3175001"/>
                        <a:ext cx="1958975"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noChangeArrowheads="1"/>
          </p:cNvPicPr>
          <p:nvPr/>
        </p:nvPicPr>
        <p:blipFill>
          <a:blip r:embed="rId4" cstate="print"/>
          <a:srcRect/>
          <a:stretch>
            <a:fillRect/>
          </a:stretch>
        </p:blipFill>
        <p:spPr bwMode="auto">
          <a:xfrm>
            <a:off x="6049329" y="1739998"/>
            <a:ext cx="4252912" cy="2598640"/>
          </a:xfrm>
          <a:prstGeom prst="rect">
            <a:avLst/>
          </a:prstGeom>
          <a:noFill/>
          <a:ln w="9525">
            <a:noFill/>
            <a:miter lim="800000"/>
            <a:headEnd/>
            <a:tailEnd/>
          </a:ln>
          <a:effectLst/>
        </p:spPr>
      </p:pic>
    </p:spTree>
    <p:extLst>
      <p:ext uri="{BB962C8B-B14F-4D97-AF65-F5344CB8AC3E}">
        <p14:creationId xmlns:p14="http://schemas.microsoft.com/office/powerpoint/2010/main" val="1543654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t>Concave Mirror, Notation</a:t>
            </a:r>
          </a:p>
        </p:txBody>
      </p:sp>
      <p:sp>
        <p:nvSpPr>
          <p:cNvPr id="340995" name="Rectangle 3"/>
          <p:cNvSpPr>
            <a:spLocks noGrp="1" noChangeArrowheads="1"/>
          </p:cNvSpPr>
          <p:nvPr>
            <p:ph type="body" sz="half" idx="1"/>
          </p:nvPr>
        </p:nvSpPr>
        <p:spPr>
          <a:xfrm>
            <a:off x="1761344" y="1682644"/>
            <a:ext cx="3420256" cy="4553264"/>
          </a:xfrm>
        </p:spPr>
        <p:txBody>
          <a:bodyPr>
            <a:normAutofit lnSpcReduction="10000"/>
          </a:bodyPr>
          <a:lstStyle/>
          <a:p>
            <a:r>
              <a:rPr lang="en-US" sz="2600" dirty="0"/>
              <a:t>The mirror has a </a:t>
            </a:r>
            <a:r>
              <a:rPr lang="en-US" sz="2600" i="1" dirty="0"/>
              <a:t>radius of curvature</a:t>
            </a:r>
            <a:r>
              <a:rPr lang="en-US" sz="2600" dirty="0"/>
              <a:t> of </a:t>
            </a:r>
            <a:r>
              <a:rPr lang="en-US" sz="2600" i="1" dirty="0"/>
              <a:t>R</a:t>
            </a:r>
          </a:p>
          <a:p>
            <a:r>
              <a:rPr lang="en-US" sz="2600" dirty="0"/>
              <a:t>Its </a:t>
            </a:r>
            <a:r>
              <a:rPr lang="en-US" sz="2600" i="1" dirty="0"/>
              <a:t>center of curvature</a:t>
            </a:r>
            <a:r>
              <a:rPr lang="en-US" sz="2600" dirty="0"/>
              <a:t> is the point </a:t>
            </a:r>
            <a:r>
              <a:rPr lang="en-US" sz="2600" i="1" dirty="0"/>
              <a:t>C</a:t>
            </a:r>
          </a:p>
          <a:p>
            <a:r>
              <a:rPr lang="en-US" sz="2600" dirty="0"/>
              <a:t>Point </a:t>
            </a:r>
            <a:r>
              <a:rPr lang="en-US" sz="2600" i="1" dirty="0"/>
              <a:t>V</a:t>
            </a:r>
            <a:r>
              <a:rPr lang="en-US" sz="2600" dirty="0"/>
              <a:t> is the center of the spherical segment</a:t>
            </a:r>
          </a:p>
          <a:p>
            <a:r>
              <a:rPr lang="en-US" sz="2600" dirty="0"/>
              <a:t>A line drawn from </a:t>
            </a:r>
            <a:r>
              <a:rPr lang="en-US" sz="2600" i="1" dirty="0"/>
              <a:t>C</a:t>
            </a:r>
            <a:r>
              <a:rPr lang="en-US" sz="2600" dirty="0"/>
              <a:t> to </a:t>
            </a:r>
            <a:r>
              <a:rPr lang="en-US" sz="2600" i="1" dirty="0"/>
              <a:t>V</a:t>
            </a:r>
            <a:r>
              <a:rPr lang="en-US" sz="2600" dirty="0"/>
              <a:t> is called the </a:t>
            </a:r>
            <a:r>
              <a:rPr lang="en-US" sz="2600" i="1" dirty="0"/>
              <a:t>principal axis</a:t>
            </a:r>
            <a:r>
              <a:rPr lang="en-US" sz="2600" dirty="0"/>
              <a:t> of the mirror</a:t>
            </a:r>
          </a:p>
        </p:txBody>
      </p:sp>
      <p:pic>
        <p:nvPicPr>
          <p:cNvPr id="535553" name="Picture 1"/>
          <p:cNvPicPr>
            <a:picLocks noChangeAspect="1" noChangeArrowheads="1"/>
          </p:cNvPicPr>
          <p:nvPr/>
        </p:nvPicPr>
        <p:blipFill>
          <a:blip r:embed="rId2" cstate="print"/>
          <a:srcRect/>
          <a:stretch>
            <a:fillRect/>
          </a:stretch>
        </p:blipFill>
        <p:spPr bwMode="auto">
          <a:xfrm>
            <a:off x="5586191" y="2223797"/>
            <a:ext cx="4705350" cy="3062287"/>
          </a:xfrm>
          <a:prstGeom prst="rect">
            <a:avLst/>
          </a:prstGeom>
          <a:noFill/>
          <a:ln w="9525">
            <a:noFill/>
            <a:miter lim="800000"/>
            <a:headEnd/>
            <a:tailEnd/>
          </a:ln>
          <a:effectLst/>
        </p:spPr>
      </p:pic>
    </p:spTree>
    <p:extLst>
      <p:ext uri="{BB962C8B-B14F-4D97-AF65-F5344CB8AC3E}">
        <p14:creationId xmlns:p14="http://schemas.microsoft.com/office/powerpoint/2010/main" val="3660545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842" name="Picture 2"/>
          <p:cNvPicPr>
            <a:picLocks noChangeAspect="1" noChangeArrowheads="1"/>
          </p:cNvPicPr>
          <p:nvPr/>
        </p:nvPicPr>
        <p:blipFill>
          <a:blip r:embed="rId2" cstate="print"/>
          <a:srcRect/>
          <a:stretch>
            <a:fillRect/>
          </a:stretch>
        </p:blipFill>
        <p:spPr bwMode="auto">
          <a:xfrm>
            <a:off x="2346960" y="1534334"/>
            <a:ext cx="7127406" cy="4515947"/>
          </a:xfrm>
          <a:prstGeom prst="rect">
            <a:avLst/>
          </a:prstGeom>
          <a:noFill/>
          <a:ln w="9525">
            <a:noFill/>
            <a:miter lim="800000"/>
            <a:headEnd/>
            <a:tailEnd/>
          </a:ln>
          <a:effectLst/>
        </p:spPr>
      </p:pic>
    </p:spTree>
    <p:extLst>
      <p:ext uri="{BB962C8B-B14F-4D97-AF65-F5344CB8AC3E}">
        <p14:creationId xmlns:p14="http://schemas.microsoft.com/office/powerpoint/2010/main" val="4054378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144" y="98793"/>
            <a:ext cx="4185138" cy="1143000"/>
          </a:xfrm>
        </p:spPr>
        <p:txBody>
          <a:bodyPr>
            <a:normAutofit fontScale="90000"/>
          </a:bodyPr>
          <a:lstStyle/>
          <a:p>
            <a:r>
              <a:rPr lang="en-US" dirty="0"/>
              <a:t>Question 223.15.6</a:t>
            </a:r>
          </a:p>
        </p:txBody>
      </p:sp>
      <p:sp>
        <p:nvSpPr>
          <p:cNvPr id="5" name="Content Placeholder 4"/>
          <p:cNvSpPr>
            <a:spLocks noGrp="1"/>
          </p:cNvSpPr>
          <p:nvPr>
            <p:ph sz="half" idx="2"/>
          </p:nvPr>
        </p:nvSpPr>
        <p:spPr>
          <a:xfrm>
            <a:off x="1972413" y="4138241"/>
            <a:ext cx="4038600" cy="2492015"/>
          </a:xfrm>
        </p:spPr>
        <p:txBody>
          <a:bodyPr/>
          <a:lstStyle/>
          <a:p>
            <a:pPr marL="0" indent="0">
              <a:buNone/>
            </a:pPr>
            <a:r>
              <a:rPr lang="en-US" dirty="0"/>
              <a:t>A ray enters a lens as shown above. Which of the choices to the right shows how the ray will exit the lens?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9</a:t>
            </a:fld>
            <a:endParaRPr lang="en-US"/>
          </a:p>
        </p:txBody>
      </p:sp>
      <p:grpSp>
        <p:nvGrpSpPr>
          <p:cNvPr id="22" name="Group 21"/>
          <p:cNvGrpSpPr/>
          <p:nvPr/>
        </p:nvGrpSpPr>
        <p:grpSpPr>
          <a:xfrm>
            <a:off x="7603729" y="427890"/>
            <a:ext cx="1997471" cy="1957753"/>
            <a:chOff x="890954" y="2168770"/>
            <a:chExt cx="2766646" cy="2520462"/>
          </a:xfrm>
        </p:grpSpPr>
        <p:sp>
          <p:nvSpPr>
            <p:cNvPr id="23" name="Freeform 22"/>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890954" y="2508738"/>
              <a:ext cx="2766646" cy="996452"/>
              <a:chOff x="890954" y="2508738"/>
              <a:chExt cx="2766646" cy="996452"/>
            </a:xfrm>
          </p:grpSpPr>
          <p:cxnSp>
            <p:nvCxnSpPr>
              <p:cNvPr id="27" name="Straight Connector 26"/>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890954" y="2508738"/>
                <a:ext cx="13833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688136" y="3528648"/>
              <a:ext cx="353468" cy="475488"/>
            </a:xfrm>
            <a:prstGeom prst="rect">
              <a:avLst/>
            </a:prstGeom>
            <a:noFill/>
          </p:spPr>
          <p:txBody>
            <a:bodyPr wrap="none" rtlCol="0">
              <a:spAutoFit/>
            </a:bodyPr>
            <a:lstStyle/>
            <a:p>
              <a:r>
                <a:rPr lang="en-US" dirty="0"/>
                <a:t>f</a:t>
              </a:r>
            </a:p>
          </p:txBody>
        </p:sp>
        <p:sp>
          <p:nvSpPr>
            <p:cNvPr id="26" name="TextBox 25"/>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31" name="Straight Connector 30"/>
          <p:cNvCxnSpPr/>
          <p:nvPr/>
        </p:nvCxnSpPr>
        <p:spPr>
          <a:xfrm>
            <a:off x="8602464" y="691957"/>
            <a:ext cx="372414" cy="1289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089280" name="TextBox 5089279"/>
          <p:cNvSpPr txBox="1"/>
          <p:nvPr/>
        </p:nvSpPr>
        <p:spPr>
          <a:xfrm>
            <a:off x="7033846" y="1254366"/>
            <a:ext cx="317716" cy="369332"/>
          </a:xfrm>
          <a:prstGeom prst="rect">
            <a:avLst/>
          </a:prstGeom>
          <a:noFill/>
        </p:spPr>
        <p:txBody>
          <a:bodyPr wrap="none" rtlCol="0">
            <a:spAutoFit/>
          </a:bodyPr>
          <a:lstStyle/>
          <a:p>
            <a:r>
              <a:rPr lang="en-US" dirty="0"/>
              <a:t>A</a:t>
            </a:r>
          </a:p>
        </p:txBody>
      </p:sp>
      <p:grpSp>
        <p:nvGrpSpPr>
          <p:cNvPr id="34" name="Group 33"/>
          <p:cNvGrpSpPr/>
          <p:nvPr/>
        </p:nvGrpSpPr>
        <p:grpSpPr>
          <a:xfrm>
            <a:off x="7603730" y="2584923"/>
            <a:ext cx="1997471" cy="1957753"/>
            <a:chOff x="890954" y="2168770"/>
            <a:chExt cx="2766646" cy="2520462"/>
          </a:xfrm>
        </p:grpSpPr>
        <p:sp>
          <p:nvSpPr>
            <p:cNvPr id="35" name="Freeform 34"/>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890954" y="2508738"/>
              <a:ext cx="2766646" cy="996452"/>
              <a:chOff x="890954" y="2508738"/>
              <a:chExt cx="2766646" cy="996452"/>
            </a:xfrm>
          </p:grpSpPr>
          <p:cxnSp>
            <p:nvCxnSpPr>
              <p:cNvPr id="39" name="Straight Connector 38"/>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890954" y="2508738"/>
                <a:ext cx="13833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1688136" y="3528648"/>
              <a:ext cx="353468" cy="475488"/>
            </a:xfrm>
            <a:prstGeom prst="rect">
              <a:avLst/>
            </a:prstGeom>
            <a:noFill/>
          </p:spPr>
          <p:txBody>
            <a:bodyPr wrap="none" rtlCol="0">
              <a:spAutoFit/>
            </a:bodyPr>
            <a:lstStyle/>
            <a:p>
              <a:r>
                <a:rPr lang="en-US" dirty="0"/>
                <a:t>f</a:t>
              </a:r>
            </a:p>
          </p:txBody>
        </p:sp>
        <p:sp>
          <p:nvSpPr>
            <p:cNvPr id="38" name="TextBox 37"/>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43" name="Straight Connector 42"/>
          <p:cNvCxnSpPr/>
          <p:nvPr/>
        </p:nvCxnSpPr>
        <p:spPr>
          <a:xfrm>
            <a:off x="8602465" y="2848990"/>
            <a:ext cx="998734" cy="10316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033847" y="3411399"/>
            <a:ext cx="309700" cy="369332"/>
          </a:xfrm>
          <a:prstGeom prst="rect">
            <a:avLst/>
          </a:prstGeom>
          <a:noFill/>
        </p:spPr>
        <p:txBody>
          <a:bodyPr wrap="none" rtlCol="0">
            <a:spAutoFit/>
          </a:bodyPr>
          <a:lstStyle/>
          <a:p>
            <a:r>
              <a:rPr lang="en-US" dirty="0"/>
              <a:t>B</a:t>
            </a:r>
          </a:p>
        </p:txBody>
      </p:sp>
      <p:grpSp>
        <p:nvGrpSpPr>
          <p:cNvPr id="45" name="Group 44"/>
          <p:cNvGrpSpPr/>
          <p:nvPr/>
        </p:nvGrpSpPr>
        <p:grpSpPr>
          <a:xfrm>
            <a:off x="2309621" y="1236930"/>
            <a:ext cx="2813364" cy="2643685"/>
            <a:chOff x="890954" y="2168770"/>
            <a:chExt cx="2766646" cy="2520462"/>
          </a:xfrm>
        </p:grpSpPr>
        <p:sp>
          <p:nvSpPr>
            <p:cNvPr id="46" name="Freeform 45"/>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890954" y="2508738"/>
              <a:ext cx="2766646" cy="996452"/>
              <a:chOff x="890954" y="2508738"/>
              <a:chExt cx="2766646" cy="996452"/>
            </a:xfrm>
          </p:grpSpPr>
          <p:cxnSp>
            <p:nvCxnSpPr>
              <p:cNvPr id="50" name="Straight Connector 49"/>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890954" y="2508738"/>
                <a:ext cx="13833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1688136" y="3528649"/>
              <a:ext cx="250960" cy="352117"/>
            </a:xfrm>
            <a:prstGeom prst="rect">
              <a:avLst/>
            </a:prstGeom>
            <a:noFill/>
          </p:spPr>
          <p:txBody>
            <a:bodyPr wrap="none" rtlCol="0">
              <a:spAutoFit/>
            </a:bodyPr>
            <a:lstStyle/>
            <a:p>
              <a:r>
                <a:rPr lang="en-US" dirty="0"/>
                <a:t>f</a:t>
              </a:r>
            </a:p>
          </p:txBody>
        </p:sp>
        <p:sp>
          <p:nvSpPr>
            <p:cNvPr id="49" name="TextBox 48"/>
            <p:cNvSpPr txBox="1"/>
            <p:nvPr/>
          </p:nvSpPr>
          <p:spPr>
            <a:xfrm>
              <a:off x="2602531" y="3528650"/>
              <a:ext cx="250960" cy="352117"/>
            </a:xfrm>
            <a:prstGeom prst="rect">
              <a:avLst/>
            </a:prstGeom>
            <a:noFill/>
          </p:spPr>
          <p:txBody>
            <a:bodyPr wrap="none" rtlCol="0">
              <a:spAutoFit/>
            </a:bodyPr>
            <a:lstStyle/>
            <a:p>
              <a:r>
                <a:rPr lang="en-US" dirty="0"/>
                <a:t>f</a:t>
              </a:r>
            </a:p>
          </p:txBody>
        </p:sp>
      </p:grpSp>
      <p:grpSp>
        <p:nvGrpSpPr>
          <p:cNvPr id="56" name="Group 55"/>
          <p:cNvGrpSpPr/>
          <p:nvPr/>
        </p:nvGrpSpPr>
        <p:grpSpPr>
          <a:xfrm>
            <a:off x="7603731" y="4671618"/>
            <a:ext cx="1997471" cy="1957753"/>
            <a:chOff x="890954" y="2168770"/>
            <a:chExt cx="2766646" cy="2520462"/>
          </a:xfrm>
        </p:grpSpPr>
        <p:sp>
          <p:nvSpPr>
            <p:cNvPr id="57" name="Freeform 56"/>
            <p:cNvSpPr/>
            <p:nvPr/>
          </p:nvSpPr>
          <p:spPr>
            <a:xfrm>
              <a:off x="2080841" y="2168770"/>
              <a:ext cx="386872" cy="2520462"/>
            </a:xfrm>
            <a:custGeom>
              <a:avLst/>
              <a:gdLst>
                <a:gd name="connsiteX0" fmla="*/ 339981 w 656557"/>
                <a:gd name="connsiteY0" fmla="*/ 0 h 6752492"/>
                <a:gd name="connsiteX1" fmla="*/ 12 w 656557"/>
                <a:gd name="connsiteY1" fmla="*/ 3446584 h 6752492"/>
                <a:gd name="connsiteX2" fmla="*/ 328258 w 656557"/>
                <a:gd name="connsiteY2" fmla="*/ 6752492 h 6752492"/>
                <a:gd name="connsiteX3" fmla="*/ 656504 w 656557"/>
                <a:gd name="connsiteY3" fmla="*/ 3446584 h 6752492"/>
                <a:gd name="connsiteX4" fmla="*/ 339981 w 656557"/>
                <a:gd name="connsiteY4" fmla="*/ 0 h 6752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557" h="6752492">
                  <a:moveTo>
                    <a:pt x="339981" y="0"/>
                  </a:moveTo>
                  <a:cubicBezTo>
                    <a:pt x="230566" y="0"/>
                    <a:pt x="1966" y="2321169"/>
                    <a:pt x="12" y="3446584"/>
                  </a:cubicBezTo>
                  <a:cubicBezTo>
                    <a:pt x="-1942" y="4571999"/>
                    <a:pt x="218843" y="6752492"/>
                    <a:pt x="328258" y="6752492"/>
                  </a:cubicBezTo>
                  <a:cubicBezTo>
                    <a:pt x="437673" y="6752492"/>
                    <a:pt x="652596" y="4566138"/>
                    <a:pt x="656504" y="3446584"/>
                  </a:cubicBezTo>
                  <a:cubicBezTo>
                    <a:pt x="660412" y="2327030"/>
                    <a:pt x="449396" y="0"/>
                    <a:pt x="339981" y="0"/>
                  </a:cubicBezTo>
                  <a:close/>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890954" y="2508738"/>
              <a:ext cx="2766646" cy="996452"/>
              <a:chOff x="890954" y="2508738"/>
              <a:chExt cx="2766646" cy="996452"/>
            </a:xfrm>
          </p:grpSpPr>
          <p:cxnSp>
            <p:nvCxnSpPr>
              <p:cNvPr id="61" name="Straight Connector 60"/>
              <p:cNvCxnSpPr/>
              <p:nvPr/>
            </p:nvCxnSpPr>
            <p:spPr>
              <a:xfrm>
                <a:off x="890954" y="3423138"/>
                <a:ext cx="27666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672867" y="3341066"/>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58474" y="3352790"/>
                <a:ext cx="117231"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890954" y="2508738"/>
                <a:ext cx="13833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688136" y="3528648"/>
              <a:ext cx="353468" cy="475488"/>
            </a:xfrm>
            <a:prstGeom prst="rect">
              <a:avLst/>
            </a:prstGeom>
            <a:noFill/>
          </p:spPr>
          <p:txBody>
            <a:bodyPr wrap="none" rtlCol="0">
              <a:spAutoFit/>
            </a:bodyPr>
            <a:lstStyle/>
            <a:p>
              <a:r>
                <a:rPr lang="en-US" dirty="0"/>
                <a:t>f</a:t>
              </a:r>
            </a:p>
          </p:txBody>
        </p:sp>
        <p:sp>
          <p:nvSpPr>
            <p:cNvPr id="60" name="TextBox 59"/>
            <p:cNvSpPr txBox="1"/>
            <p:nvPr/>
          </p:nvSpPr>
          <p:spPr>
            <a:xfrm>
              <a:off x="2602531" y="3528650"/>
              <a:ext cx="353468" cy="475488"/>
            </a:xfrm>
            <a:prstGeom prst="rect">
              <a:avLst/>
            </a:prstGeom>
            <a:noFill/>
          </p:spPr>
          <p:txBody>
            <a:bodyPr wrap="none" rtlCol="0">
              <a:spAutoFit/>
            </a:bodyPr>
            <a:lstStyle/>
            <a:p>
              <a:r>
                <a:rPr lang="en-US" dirty="0"/>
                <a:t>f</a:t>
              </a:r>
            </a:p>
          </p:txBody>
        </p:sp>
      </p:grpSp>
      <p:cxnSp>
        <p:nvCxnSpPr>
          <p:cNvPr id="65" name="Straight Connector 64"/>
          <p:cNvCxnSpPr/>
          <p:nvPr/>
        </p:nvCxnSpPr>
        <p:spPr>
          <a:xfrm>
            <a:off x="8602467" y="4935685"/>
            <a:ext cx="600151" cy="1289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033848" y="5498094"/>
            <a:ext cx="308098" cy="369332"/>
          </a:xfrm>
          <a:prstGeom prst="rect">
            <a:avLst/>
          </a:prstGeom>
          <a:noFill/>
        </p:spPr>
        <p:txBody>
          <a:bodyPr wrap="none" rtlCol="0">
            <a:spAutoFit/>
          </a:bodyPr>
          <a:lstStyle/>
          <a:p>
            <a:r>
              <a:rPr lang="en-US" dirty="0"/>
              <a:t>C</a:t>
            </a:r>
          </a:p>
        </p:txBody>
      </p:sp>
      <p:sp>
        <p:nvSpPr>
          <p:cNvPr id="5089284" name="Isosceles Triangle 5089283"/>
          <p:cNvSpPr/>
          <p:nvPr/>
        </p:nvSpPr>
        <p:spPr>
          <a:xfrm rot="5400000">
            <a:off x="2860561" y="1526953"/>
            <a:ext cx="164124" cy="13659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6617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t>Paraxial Rays</a:t>
            </a:r>
          </a:p>
        </p:txBody>
      </p:sp>
      <p:sp>
        <p:nvSpPr>
          <p:cNvPr id="342019" name="Rectangle 3"/>
          <p:cNvSpPr>
            <a:spLocks noGrp="1" noChangeArrowheads="1"/>
          </p:cNvSpPr>
          <p:nvPr>
            <p:ph type="body" idx="1"/>
          </p:nvPr>
        </p:nvSpPr>
        <p:spPr/>
        <p:txBody>
          <a:bodyPr/>
          <a:lstStyle/>
          <a:p>
            <a:r>
              <a:rPr lang="en-US"/>
              <a:t>We use only rays that diverge from the object and make a small angle with the principal axis</a:t>
            </a:r>
          </a:p>
          <a:p>
            <a:r>
              <a:rPr lang="en-US"/>
              <a:t>Such rays are called </a:t>
            </a:r>
            <a:r>
              <a:rPr lang="en-US" b="1"/>
              <a:t>paraxial rays</a:t>
            </a:r>
            <a:endParaRPr lang="en-US"/>
          </a:p>
          <a:p>
            <a:r>
              <a:rPr lang="en-US"/>
              <a:t>All paraxial rays reflect through the image point</a:t>
            </a:r>
          </a:p>
        </p:txBody>
      </p:sp>
    </p:spTree>
    <p:extLst>
      <p:ext uri="{BB962C8B-B14F-4D97-AF65-F5344CB8AC3E}">
        <p14:creationId xmlns:p14="http://schemas.microsoft.com/office/powerpoint/2010/main" val="1582330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t>Spherical Aberration</a:t>
            </a:r>
          </a:p>
        </p:txBody>
      </p:sp>
      <p:sp>
        <p:nvSpPr>
          <p:cNvPr id="343043" name="Rectangle 3"/>
          <p:cNvSpPr>
            <a:spLocks noGrp="1" noChangeArrowheads="1"/>
          </p:cNvSpPr>
          <p:nvPr>
            <p:ph type="body" sz="half" idx="1"/>
          </p:nvPr>
        </p:nvSpPr>
        <p:spPr>
          <a:xfrm>
            <a:off x="1981200" y="1600201"/>
            <a:ext cx="7665720" cy="4525963"/>
          </a:xfrm>
        </p:spPr>
        <p:txBody>
          <a:bodyPr/>
          <a:lstStyle/>
          <a:p>
            <a:pPr>
              <a:lnSpc>
                <a:spcPct val="90000"/>
              </a:lnSpc>
            </a:pPr>
            <a:r>
              <a:rPr lang="en-US" dirty="0"/>
              <a:t>Rays that are far from the principal axis converge to other points on the principal axis</a:t>
            </a:r>
          </a:p>
          <a:p>
            <a:pPr>
              <a:lnSpc>
                <a:spcPct val="90000"/>
              </a:lnSpc>
            </a:pPr>
            <a:r>
              <a:rPr lang="en-US" dirty="0"/>
              <a:t>This produces a blurred image</a:t>
            </a:r>
          </a:p>
          <a:p>
            <a:pPr>
              <a:lnSpc>
                <a:spcPct val="90000"/>
              </a:lnSpc>
            </a:pPr>
            <a:r>
              <a:rPr lang="en-US" dirty="0"/>
              <a:t>The effect is called </a:t>
            </a:r>
            <a:r>
              <a:rPr lang="en-US" b="1" dirty="0"/>
              <a:t>spherical aberration</a:t>
            </a:r>
          </a:p>
        </p:txBody>
      </p:sp>
    </p:spTree>
    <p:extLst>
      <p:ext uri="{BB962C8B-B14F-4D97-AF65-F5344CB8AC3E}">
        <p14:creationId xmlns:p14="http://schemas.microsoft.com/office/powerpoint/2010/main" val="1435247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lipArt Placeholder 3"/>
          <p:cNvSpPr>
            <a:spLocks noGrp="1"/>
          </p:cNvSpPr>
          <p:nvPr>
            <p:ph type="clipArt" sz="half" idx="2"/>
          </p:nvPr>
        </p:nvSpPr>
        <p:spPr/>
        <p:txBody>
          <a:bodyPr/>
          <a:lstStyle/>
          <a:p>
            <a:endParaRPr lang="en-US"/>
          </a:p>
        </p:txBody>
      </p:sp>
      <p:pic>
        <p:nvPicPr>
          <p:cNvPr id="17413" name="Picture 5"/>
          <p:cNvPicPr>
            <a:picLocks noChangeAspect="1" noChangeArrowheads="1"/>
          </p:cNvPicPr>
          <p:nvPr/>
        </p:nvPicPr>
        <p:blipFill>
          <a:blip r:embed="rId2" cstate="print"/>
          <a:srcRect/>
          <a:stretch>
            <a:fillRect/>
          </a:stretch>
        </p:blipFill>
        <p:spPr bwMode="auto">
          <a:xfrm>
            <a:off x="2733675" y="1541464"/>
            <a:ext cx="6724650" cy="3781425"/>
          </a:xfrm>
          <a:prstGeom prst="rect">
            <a:avLst/>
          </a:prstGeom>
          <a:noFill/>
          <a:ln w="9525">
            <a:noFill/>
            <a:miter lim="800000"/>
            <a:headEnd/>
            <a:tailEnd/>
          </a:ln>
          <a:effectLst/>
        </p:spPr>
      </p:pic>
    </p:spTree>
    <p:extLst>
      <p:ext uri="{BB962C8B-B14F-4D97-AF65-F5344CB8AC3E}">
        <p14:creationId xmlns:p14="http://schemas.microsoft.com/office/powerpoint/2010/main" val="886977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2590800" y="0"/>
            <a:ext cx="7848600" cy="1143000"/>
          </a:xfrm>
        </p:spPr>
        <p:txBody>
          <a:bodyPr>
            <a:normAutofit fontScale="90000"/>
          </a:bodyPr>
          <a:lstStyle/>
          <a:p>
            <a:r>
              <a:rPr lang="en-US"/>
              <a:t>Image Formed by a Concave Mirror</a:t>
            </a:r>
          </a:p>
        </p:txBody>
      </p:sp>
      <p:sp>
        <p:nvSpPr>
          <p:cNvPr id="345091" name="Rectangle 3"/>
          <p:cNvSpPr>
            <a:spLocks noGrp="1" noChangeArrowheads="1"/>
          </p:cNvSpPr>
          <p:nvPr>
            <p:ph type="body" idx="1"/>
          </p:nvPr>
        </p:nvSpPr>
        <p:spPr/>
        <p:txBody>
          <a:bodyPr/>
          <a:lstStyle/>
          <a:p>
            <a:pPr>
              <a:lnSpc>
                <a:spcPct val="90000"/>
              </a:lnSpc>
            </a:pPr>
            <a:r>
              <a:rPr lang="en-US" dirty="0"/>
              <a:t>Geometry also shows the relationship between the image and object distances</a:t>
            </a:r>
          </a:p>
          <a:p>
            <a:pPr>
              <a:lnSpc>
                <a:spcPct val="90000"/>
              </a:lnSpc>
            </a:pPr>
            <a:endParaRPr lang="en-US" dirty="0"/>
          </a:p>
          <a:p>
            <a:pPr>
              <a:lnSpc>
                <a:spcPct val="90000"/>
              </a:lnSpc>
            </a:pPr>
            <a:endParaRPr lang="en-US" dirty="0"/>
          </a:p>
          <a:p>
            <a:pPr lvl="1">
              <a:lnSpc>
                <a:spcPct val="90000"/>
              </a:lnSpc>
            </a:pPr>
            <a:r>
              <a:rPr lang="en-US" dirty="0"/>
              <a:t>This is called the </a:t>
            </a:r>
            <a:r>
              <a:rPr lang="en-US" b="1" dirty="0"/>
              <a:t>mirror equation</a:t>
            </a:r>
          </a:p>
          <a:p>
            <a:pPr>
              <a:lnSpc>
                <a:spcPct val="90000"/>
              </a:lnSpc>
            </a:pPr>
            <a:r>
              <a:rPr lang="en-US" dirty="0"/>
              <a:t>If </a:t>
            </a:r>
            <a:r>
              <a:rPr lang="en-US" i="1" dirty="0"/>
              <a:t>p</a:t>
            </a:r>
            <a:r>
              <a:rPr lang="en-US" dirty="0"/>
              <a:t> is much greater than </a:t>
            </a:r>
            <a:r>
              <a:rPr lang="en-US" i="1" dirty="0"/>
              <a:t>R</a:t>
            </a:r>
            <a:r>
              <a:rPr lang="en-US" dirty="0"/>
              <a:t>, then the image point is half-way between the center of curvature and the center point of the mirror</a:t>
            </a:r>
          </a:p>
          <a:p>
            <a:pPr lvl="1">
              <a:lnSpc>
                <a:spcPct val="90000"/>
              </a:lnSpc>
            </a:pPr>
            <a:r>
              <a:rPr lang="en-US" i="1" dirty="0"/>
              <a:t>s</a:t>
            </a:r>
            <a:r>
              <a:rPr lang="en-US" dirty="0"/>
              <a:t>  </a:t>
            </a:r>
            <a:r>
              <a:rPr lang="en-US" dirty="0">
                <a:cs typeface="Arial" pitchFamily="34" charset="0"/>
              </a:rPr>
              <a:t>→ ∞</a:t>
            </a:r>
            <a:r>
              <a:rPr lang="en-US" dirty="0"/>
              <a:t> , then 1/</a:t>
            </a:r>
            <a:r>
              <a:rPr lang="en-US" i="1" dirty="0"/>
              <a:t> s</a:t>
            </a:r>
            <a:r>
              <a:rPr lang="en-US" dirty="0"/>
              <a:t> </a:t>
            </a:r>
            <a:r>
              <a:rPr lang="en-US" dirty="0">
                <a:latin typeface="Symbol" pitchFamily="18" charset="2"/>
              </a:rPr>
              <a:t>»</a:t>
            </a:r>
            <a:r>
              <a:rPr lang="en-US" dirty="0"/>
              <a:t> 0 and </a:t>
            </a:r>
            <a:r>
              <a:rPr lang="en-US" i="1" dirty="0"/>
              <a:t>s’</a:t>
            </a:r>
            <a:r>
              <a:rPr lang="en-US" dirty="0"/>
              <a:t> </a:t>
            </a:r>
            <a:r>
              <a:rPr lang="en-US" dirty="0">
                <a:latin typeface="Symbol" pitchFamily="18" charset="2"/>
              </a:rPr>
              <a:t>» </a:t>
            </a:r>
            <a:r>
              <a:rPr lang="en-US" i="1" dirty="0"/>
              <a:t>R</a:t>
            </a:r>
            <a:r>
              <a:rPr lang="en-US" dirty="0"/>
              <a:t>/2</a:t>
            </a:r>
            <a:endParaRPr lang="en-US" dirty="0">
              <a:latin typeface="Symbol" pitchFamily="18" charset="2"/>
            </a:endParaRPr>
          </a:p>
        </p:txBody>
      </p:sp>
      <p:graphicFrame>
        <p:nvGraphicFramePr>
          <p:cNvPr id="7" name="Object 6"/>
          <p:cNvGraphicFramePr>
            <a:graphicFrameLocks noChangeAspect="1"/>
          </p:cNvGraphicFramePr>
          <p:nvPr/>
        </p:nvGraphicFramePr>
        <p:xfrm>
          <a:off x="4967289" y="2409825"/>
          <a:ext cx="1673225" cy="977900"/>
        </p:xfrm>
        <a:graphic>
          <a:graphicData uri="http://schemas.openxmlformats.org/presentationml/2006/ole">
            <mc:AlternateContent xmlns:mc="http://schemas.openxmlformats.org/markup-compatibility/2006">
              <mc:Choice xmlns:v="urn:schemas-microsoft-com:vml" Requires="v">
                <p:oleObj name="Equation" r:id="rId2" imgW="672840" imgH="393480" progId="Equation.3">
                  <p:embed/>
                </p:oleObj>
              </mc:Choice>
              <mc:Fallback>
                <p:oleObj name="Equation" r:id="rId2" imgW="672840" imgH="393480" progId="Equation.3">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7289" y="2409825"/>
                        <a:ext cx="167322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58299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t>Focal Length</a:t>
            </a:r>
          </a:p>
        </p:txBody>
      </p:sp>
      <p:sp>
        <p:nvSpPr>
          <p:cNvPr id="346115" name="Rectangle 3"/>
          <p:cNvSpPr>
            <a:spLocks noGrp="1" noChangeArrowheads="1"/>
          </p:cNvSpPr>
          <p:nvPr>
            <p:ph type="body" sz="half" idx="1"/>
          </p:nvPr>
        </p:nvSpPr>
        <p:spPr>
          <a:xfrm>
            <a:off x="1787769" y="1656413"/>
            <a:ext cx="3810000" cy="4687888"/>
          </a:xfrm>
        </p:spPr>
        <p:txBody>
          <a:bodyPr/>
          <a:lstStyle/>
          <a:p>
            <a:pPr>
              <a:lnSpc>
                <a:spcPct val="90000"/>
              </a:lnSpc>
            </a:pPr>
            <a:r>
              <a:rPr lang="en-US" sz="2400" dirty="0"/>
              <a:t>When the object is very far away, then s</a:t>
            </a:r>
            <a:r>
              <a:rPr lang="en-US" sz="2400" dirty="0">
                <a:cs typeface="Arial" pitchFamily="34" charset="0"/>
              </a:rPr>
              <a:t>→ ∞</a:t>
            </a:r>
            <a:r>
              <a:rPr lang="en-US" sz="2400" dirty="0">
                <a:sym typeface="Symbol" pitchFamily="18" charset="2"/>
              </a:rPr>
              <a:t> and the incoming rays are essentially parallel</a:t>
            </a:r>
          </a:p>
          <a:p>
            <a:pPr>
              <a:lnSpc>
                <a:spcPct val="90000"/>
              </a:lnSpc>
            </a:pPr>
            <a:r>
              <a:rPr lang="en-US" sz="2400" dirty="0">
                <a:sym typeface="Symbol" pitchFamily="18" charset="2"/>
              </a:rPr>
              <a:t>In this special case, the image point is called the </a:t>
            </a:r>
            <a:r>
              <a:rPr lang="en-US" sz="2400" b="1" dirty="0">
                <a:sym typeface="Symbol" pitchFamily="18" charset="2"/>
              </a:rPr>
              <a:t>focal point</a:t>
            </a:r>
          </a:p>
          <a:p>
            <a:pPr>
              <a:lnSpc>
                <a:spcPct val="90000"/>
              </a:lnSpc>
            </a:pPr>
            <a:r>
              <a:rPr lang="en-US" sz="2400" dirty="0">
                <a:sym typeface="Symbol" pitchFamily="18" charset="2"/>
              </a:rPr>
              <a:t>The distance from the mirror to the focal point is called the </a:t>
            </a:r>
            <a:r>
              <a:rPr lang="en-US" sz="2400" b="1" dirty="0">
                <a:sym typeface="Symbol" pitchFamily="18" charset="2"/>
              </a:rPr>
              <a:t>focal length</a:t>
            </a:r>
          </a:p>
          <a:p>
            <a:pPr lvl="1">
              <a:lnSpc>
                <a:spcPct val="90000"/>
              </a:lnSpc>
            </a:pPr>
            <a:r>
              <a:rPr lang="en-US" sz="2000" dirty="0">
                <a:sym typeface="Symbol" pitchFamily="18" charset="2"/>
              </a:rPr>
              <a:t>The focal length is </a:t>
            </a:r>
            <a:r>
              <a:rPr lang="en-US" sz="2000" dirty="0">
                <a:cs typeface="Arial" pitchFamily="34" charset="0"/>
                <a:sym typeface="Symbol" pitchFamily="18" charset="2"/>
              </a:rPr>
              <a:t>½</a:t>
            </a:r>
            <a:r>
              <a:rPr lang="en-US" sz="2000" dirty="0">
                <a:sym typeface="Symbol" pitchFamily="18" charset="2"/>
              </a:rPr>
              <a:t> the radius of curvature</a:t>
            </a:r>
          </a:p>
        </p:txBody>
      </p:sp>
      <p:pic>
        <p:nvPicPr>
          <p:cNvPr id="545793" name="Picture 1"/>
          <p:cNvPicPr>
            <a:picLocks noChangeAspect="1" noChangeArrowheads="1"/>
          </p:cNvPicPr>
          <p:nvPr/>
        </p:nvPicPr>
        <p:blipFill>
          <a:blip r:embed="rId2" cstate="print"/>
          <a:srcRect/>
          <a:stretch>
            <a:fillRect/>
          </a:stretch>
        </p:blipFill>
        <p:spPr bwMode="auto">
          <a:xfrm>
            <a:off x="5708041" y="1547619"/>
            <a:ext cx="4714875" cy="2981325"/>
          </a:xfrm>
          <a:prstGeom prst="rect">
            <a:avLst/>
          </a:prstGeom>
          <a:noFill/>
          <a:ln w="9525">
            <a:noFill/>
            <a:miter lim="800000"/>
            <a:headEnd/>
            <a:tailEnd/>
          </a:ln>
          <a:effectLst/>
        </p:spPr>
      </p:pic>
    </p:spTree>
    <p:extLst>
      <p:ext uri="{BB962C8B-B14F-4D97-AF65-F5344CB8AC3E}">
        <p14:creationId xmlns:p14="http://schemas.microsoft.com/office/powerpoint/2010/main" val="29610932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t>Focal Point, cont.</a:t>
            </a:r>
          </a:p>
        </p:txBody>
      </p:sp>
      <p:sp>
        <p:nvSpPr>
          <p:cNvPr id="347139" name="Rectangle 3"/>
          <p:cNvSpPr>
            <a:spLocks noGrp="1" noChangeArrowheads="1"/>
          </p:cNvSpPr>
          <p:nvPr>
            <p:ph type="body" sz="half" idx="1"/>
          </p:nvPr>
        </p:nvSpPr>
        <p:spPr>
          <a:xfrm>
            <a:off x="2209800" y="1600200"/>
            <a:ext cx="3810000" cy="4459288"/>
          </a:xfrm>
        </p:spPr>
        <p:txBody>
          <a:bodyPr/>
          <a:lstStyle/>
          <a:p>
            <a:pPr>
              <a:lnSpc>
                <a:spcPct val="90000"/>
              </a:lnSpc>
            </a:pPr>
            <a:r>
              <a:rPr lang="en-US"/>
              <a:t>The colored beams are traveling parallel to the principal axis</a:t>
            </a:r>
          </a:p>
          <a:p>
            <a:pPr>
              <a:lnSpc>
                <a:spcPct val="90000"/>
              </a:lnSpc>
            </a:pPr>
            <a:r>
              <a:rPr lang="en-US"/>
              <a:t>The mirror reflects all three beams to the focal point</a:t>
            </a:r>
          </a:p>
          <a:p>
            <a:pPr>
              <a:lnSpc>
                <a:spcPct val="90000"/>
              </a:lnSpc>
            </a:pPr>
            <a:r>
              <a:rPr lang="en-US"/>
              <a:t>The focal point is where all the beams intersect</a:t>
            </a:r>
          </a:p>
          <a:p>
            <a:pPr lvl="1">
              <a:lnSpc>
                <a:spcPct val="90000"/>
              </a:lnSpc>
            </a:pPr>
            <a:r>
              <a:rPr lang="en-US"/>
              <a:t>It is the white point</a:t>
            </a:r>
          </a:p>
        </p:txBody>
      </p:sp>
      <p:pic>
        <p:nvPicPr>
          <p:cNvPr id="347140" name="Picture 4" descr="36-08"/>
          <p:cNvPicPr>
            <a:picLocks noGrp="1" noChangeAspect="1" noChangeArrowheads="1"/>
          </p:cNvPicPr>
          <p:nvPr>
            <p:ph type="clipArt" sz="half" idx="2"/>
          </p:nvPr>
        </p:nvPicPr>
        <p:blipFill>
          <a:blip r:embed="rId2" cstate="print"/>
          <a:srcRect/>
          <a:stretch>
            <a:fillRect/>
          </a:stretch>
        </p:blipFill>
        <p:spPr>
          <a:xfrm>
            <a:off x="6623050" y="1600201"/>
            <a:ext cx="3138488" cy="4525963"/>
          </a:xfrm>
          <a:noFill/>
          <a:ln/>
        </p:spPr>
      </p:pic>
    </p:spTree>
    <p:extLst>
      <p:ext uri="{BB962C8B-B14F-4D97-AF65-F5344CB8AC3E}">
        <p14:creationId xmlns:p14="http://schemas.microsoft.com/office/powerpoint/2010/main" val="3715437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r>
              <a:rPr lang="en-US"/>
              <a:t>Fall 2007</a:t>
            </a:r>
          </a:p>
        </p:txBody>
      </p:sp>
      <p:sp>
        <p:nvSpPr>
          <p:cNvPr id="6" name="Footer Placeholder 4"/>
          <p:cNvSpPr>
            <a:spLocks noGrp="1"/>
          </p:cNvSpPr>
          <p:nvPr>
            <p:ph type="ftr" sz="quarter" idx="11"/>
          </p:nvPr>
        </p:nvSpPr>
        <p:spPr/>
        <p:txBody>
          <a:bodyPr/>
          <a:lstStyle/>
          <a:p>
            <a:r>
              <a:rPr lang="en-US"/>
              <a:t>R. Todd Lines</a:t>
            </a:r>
          </a:p>
        </p:txBody>
      </p:sp>
      <p:sp>
        <p:nvSpPr>
          <p:cNvPr id="348162" name="Rectangle 2"/>
          <p:cNvSpPr>
            <a:spLocks noGrp="1" noChangeArrowheads="1"/>
          </p:cNvSpPr>
          <p:nvPr>
            <p:ph type="title"/>
          </p:nvPr>
        </p:nvSpPr>
        <p:spPr>
          <a:xfrm>
            <a:off x="2667000" y="0"/>
            <a:ext cx="7772400" cy="1143000"/>
          </a:xfrm>
        </p:spPr>
        <p:txBody>
          <a:bodyPr>
            <a:normAutofit fontScale="90000"/>
          </a:bodyPr>
          <a:lstStyle/>
          <a:p>
            <a:r>
              <a:rPr lang="en-US"/>
              <a:t>Focal Point and Focal Length, cont.</a:t>
            </a:r>
          </a:p>
        </p:txBody>
      </p:sp>
      <p:sp>
        <p:nvSpPr>
          <p:cNvPr id="348163" name="Rectangle 3"/>
          <p:cNvSpPr>
            <a:spLocks noGrp="1" noChangeArrowheads="1"/>
          </p:cNvSpPr>
          <p:nvPr>
            <p:ph type="body" idx="1"/>
          </p:nvPr>
        </p:nvSpPr>
        <p:spPr/>
        <p:txBody>
          <a:bodyPr/>
          <a:lstStyle/>
          <a:p>
            <a:pPr>
              <a:lnSpc>
                <a:spcPct val="90000"/>
              </a:lnSpc>
            </a:pPr>
            <a:r>
              <a:rPr lang="en-US" dirty="0"/>
              <a:t>The focal point is dependent solely on the curvature of the mirror, not on the location of the object</a:t>
            </a:r>
          </a:p>
          <a:p>
            <a:pPr lvl="1">
              <a:lnSpc>
                <a:spcPct val="90000"/>
              </a:lnSpc>
            </a:pPr>
            <a:r>
              <a:rPr lang="en-US" dirty="0"/>
              <a:t>It also does not depend on the material from which the mirror is made</a:t>
            </a:r>
          </a:p>
          <a:p>
            <a:pPr>
              <a:lnSpc>
                <a:spcPct val="90000"/>
              </a:lnSpc>
            </a:pPr>
            <a:r>
              <a:rPr lang="en-US" i="1" dirty="0"/>
              <a:t>ƒ</a:t>
            </a:r>
            <a:r>
              <a:rPr lang="en-US" dirty="0"/>
              <a:t> = </a:t>
            </a:r>
            <a:r>
              <a:rPr lang="en-US" i="1" dirty="0"/>
              <a:t>R</a:t>
            </a:r>
            <a:r>
              <a:rPr lang="en-US" dirty="0"/>
              <a:t> / 2</a:t>
            </a:r>
          </a:p>
          <a:p>
            <a:pPr>
              <a:lnSpc>
                <a:spcPct val="90000"/>
              </a:lnSpc>
            </a:pPr>
            <a:r>
              <a:rPr lang="en-US" dirty="0"/>
              <a:t>The mirror equation can be expressed as</a:t>
            </a:r>
          </a:p>
        </p:txBody>
      </p:sp>
      <p:graphicFrame>
        <p:nvGraphicFramePr>
          <p:cNvPr id="490499" name="Object 3"/>
          <p:cNvGraphicFramePr>
            <a:graphicFrameLocks noChangeAspect="1"/>
          </p:cNvGraphicFramePr>
          <p:nvPr/>
        </p:nvGraphicFramePr>
        <p:xfrm>
          <a:off x="5005389" y="5119689"/>
          <a:ext cx="1673225" cy="1042987"/>
        </p:xfrm>
        <a:graphic>
          <a:graphicData uri="http://schemas.openxmlformats.org/presentationml/2006/ole">
            <mc:AlternateContent xmlns:mc="http://schemas.openxmlformats.org/markup-compatibility/2006">
              <mc:Choice xmlns:v="urn:schemas-microsoft-com:vml" Requires="v">
                <p:oleObj name="Equation" r:id="rId2" imgW="672840" imgH="419040" progId="Equation.3">
                  <p:embed/>
                </p:oleObj>
              </mc:Choice>
              <mc:Fallback>
                <p:oleObj name="Equation" r:id="rId2" imgW="672840" imgH="419040" progId="Equation.3">
                  <p:embed/>
                  <p:pic>
                    <p:nvPicPr>
                      <p:cNvPr id="49049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389" y="5119689"/>
                        <a:ext cx="1673225" cy="1042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53722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2"/>
          <p:cNvSpPr>
            <a:spLocks noGrp="1"/>
          </p:cNvSpPr>
          <p:nvPr>
            <p:ph type="dt" sz="half" idx="10"/>
          </p:nvPr>
        </p:nvSpPr>
        <p:spPr/>
        <p:txBody>
          <a:bodyPr/>
          <a:lstStyle/>
          <a:p>
            <a:r>
              <a:rPr lang="en-US"/>
              <a:t>Fall 2007</a:t>
            </a:r>
          </a:p>
        </p:txBody>
      </p:sp>
      <p:sp>
        <p:nvSpPr>
          <p:cNvPr id="5" name="Footer Placeholder 3"/>
          <p:cNvSpPr>
            <a:spLocks noGrp="1"/>
          </p:cNvSpPr>
          <p:nvPr>
            <p:ph type="ftr" sz="quarter" idx="11"/>
          </p:nvPr>
        </p:nvSpPr>
        <p:spPr/>
        <p:txBody>
          <a:bodyPr/>
          <a:lstStyle/>
          <a:p>
            <a:r>
              <a:rPr lang="en-US"/>
              <a:t>R. Todd Lines</a:t>
            </a:r>
          </a:p>
        </p:txBody>
      </p:sp>
      <p:sp>
        <p:nvSpPr>
          <p:cNvPr id="349186" name="Rectangle 2"/>
          <p:cNvSpPr>
            <a:spLocks noGrp="1" noChangeArrowheads="1"/>
          </p:cNvSpPr>
          <p:nvPr>
            <p:ph type="title"/>
          </p:nvPr>
        </p:nvSpPr>
        <p:spPr>
          <a:xfrm>
            <a:off x="2667000" y="0"/>
            <a:ext cx="8001000" cy="1143000"/>
          </a:xfrm>
        </p:spPr>
        <p:txBody>
          <a:bodyPr>
            <a:normAutofit fontScale="90000"/>
          </a:bodyPr>
          <a:lstStyle/>
          <a:p>
            <a:r>
              <a:rPr lang="en-US"/>
              <a:t>Focal Length Shown by Parallel Rays</a:t>
            </a:r>
          </a:p>
        </p:txBody>
      </p:sp>
      <p:pic>
        <p:nvPicPr>
          <p:cNvPr id="349187" name="Picture 3" descr="36-12b"/>
          <p:cNvPicPr>
            <a:picLocks noChangeAspect="1" noChangeArrowheads="1"/>
          </p:cNvPicPr>
          <p:nvPr/>
        </p:nvPicPr>
        <p:blipFill>
          <a:blip r:embed="rId2" cstate="print"/>
          <a:srcRect/>
          <a:stretch>
            <a:fillRect/>
          </a:stretch>
        </p:blipFill>
        <p:spPr bwMode="auto">
          <a:xfrm>
            <a:off x="3810000" y="1371600"/>
            <a:ext cx="5181600" cy="4745038"/>
          </a:xfrm>
          <a:prstGeom prst="rect">
            <a:avLst/>
          </a:prstGeom>
          <a:noFill/>
        </p:spPr>
      </p:pic>
    </p:spTree>
    <p:extLst>
      <p:ext uri="{BB962C8B-B14F-4D97-AF65-F5344CB8AC3E}">
        <p14:creationId xmlns:p14="http://schemas.microsoft.com/office/powerpoint/2010/main" val="647487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4" y="1981200"/>
            <a:ext cx="61245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1572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3714" y="1981200"/>
            <a:ext cx="61245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042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NOTES_FOOTER" val="1"/>
</p:tagLst>
</file>

<file path=ppt/tags/tag2.xml><?xml version="1.0" encoding="utf-8"?>
<p:tagLst xmlns:a="http://schemas.openxmlformats.org/drawingml/2006/main" xmlns:r="http://schemas.openxmlformats.org/officeDocument/2006/relationships" xmlns:p="http://schemas.openxmlformats.org/presentationml/2006/main">
  <p:tag name="IIW_NOTES_FOOTER"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3351</Words>
  <Application>Microsoft Office PowerPoint</Application>
  <PresentationFormat>Widescreen</PresentationFormat>
  <Paragraphs>712</Paragraphs>
  <Slides>123</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1" baseType="lpstr">
      <vt:lpstr>Arial</vt:lpstr>
      <vt:lpstr>Calibri</vt:lpstr>
      <vt:lpstr>Calibri Light</vt:lpstr>
      <vt:lpstr>OpenSymbol</vt:lpstr>
      <vt:lpstr>Symbol</vt:lpstr>
      <vt:lpstr>Times New Roman</vt:lpstr>
      <vt:lpstr>Office Theme</vt:lpstr>
      <vt:lpstr>Equation</vt:lpstr>
      <vt:lpstr>Lecture 17</vt:lpstr>
      <vt:lpstr>PowerPoint Presentation</vt:lpstr>
      <vt:lpstr>PowerPoint Presentation</vt:lpstr>
      <vt:lpstr>PowerPoint Presentation</vt:lpstr>
      <vt:lpstr>PowerPoint Presentation</vt:lpstr>
      <vt:lpstr>PowerPoint Presentation</vt:lpstr>
      <vt:lpstr>PowerPoint Presentation</vt:lpstr>
      <vt:lpstr>Question 223.15.4</vt:lpstr>
      <vt:lpstr>Question 223.15.6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Ray Diagram for Converging Lens, s &gt; f</vt:lpstr>
      <vt:lpstr>Ray Diagram for Converging Lens, s &gt; f</vt:lpstr>
      <vt:lpstr>Question 223.15.7</vt:lpstr>
      <vt:lpstr>Question 223.15.8</vt:lpstr>
      <vt:lpstr>Question 223.15.9</vt:lpstr>
      <vt:lpstr>Question 223.15.10</vt:lpstr>
      <vt:lpstr>Question 223.15.11</vt:lpstr>
      <vt:lpstr>Question 223.15.12</vt:lpstr>
      <vt:lpstr>Question 223.15.13</vt:lpstr>
      <vt:lpstr>Question 223.15.13</vt:lpstr>
      <vt:lpstr>Question 223.15.14</vt:lpstr>
      <vt:lpstr>Question 223.15.15</vt:lpstr>
      <vt:lpstr>Ray Diagram for Converging Lens, p &lt; f</vt:lpstr>
      <vt:lpstr>Ray Diagrams for Thin Lenses – Diverging </vt:lpstr>
      <vt:lpstr>Ray Diagram for Diverging Lens</vt:lpstr>
      <vt:lpstr>PowerPoint Presentation</vt:lpstr>
      <vt:lpstr>Derivation of the Lens Equ.</vt:lpstr>
      <vt:lpstr>PowerPoint Presentation</vt:lpstr>
      <vt:lpstr>Derivation of the Lens Equ.</vt:lpstr>
      <vt:lpstr>Derivation of the Lens Equ.</vt:lpstr>
      <vt:lpstr>Derivation of the Lens Equ.</vt:lpstr>
      <vt:lpstr>Derivation of the Lens Equ.</vt:lpstr>
      <vt:lpstr>Derivation of the Lens Equ.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Derivation of the Lens Equ.</vt:lpstr>
      <vt:lpstr>PowerPoint Presentation</vt:lpstr>
      <vt:lpstr>Question 223.15.3</vt:lpstr>
      <vt:lpstr>PowerPoint Presentation</vt:lpstr>
      <vt:lpstr>PowerPoint Presentation</vt:lpstr>
      <vt:lpstr>PowerPoint Presentation</vt:lpstr>
      <vt:lpstr>PowerPoint Presentation</vt:lpstr>
      <vt:lpstr>PowerPoint Presentation</vt:lpstr>
      <vt:lpstr>PowerPoint Presentation</vt:lpstr>
      <vt:lpstr>Question 223.18.2</vt:lpstr>
      <vt:lpstr>Accommodation by the Lens</vt:lpstr>
      <vt:lpstr>Question 223.18.3</vt:lpstr>
      <vt:lpstr>PowerPoint Presentation</vt:lpstr>
      <vt:lpstr>Myopia and Other Refractive Errors</vt:lpstr>
      <vt:lpstr>Question 223.18.4</vt:lpstr>
      <vt:lpstr>PowerPoint Presentation</vt:lpstr>
      <vt:lpstr>PowerPoint Presentation</vt:lpstr>
      <vt:lpstr>END</vt:lpstr>
      <vt:lpstr>PowerPoint Presentation</vt:lpstr>
      <vt:lpstr>Question 223.16.8</vt:lpstr>
      <vt:lpstr>Question 223.16.9</vt:lpstr>
      <vt:lpstr>Question 223.16.10</vt:lpstr>
      <vt:lpstr>Flat Mirrors</vt:lpstr>
      <vt:lpstr>Flat Mirrors</vt:lpstr>
      <vt:lpstr>Images Formed by Flat Mirrors, 4</vt:lpstr>
      <vt:lpstr>Lateral Magnification</vt:lpstr>
      <vt:lpstr>Lateral Magnification of a Flat Mirror</vt:lpstr>
      <vt:lpstr>Reversals in a Flat Mirror</vt:lpstr>
      <vt:lpstr>Reversals in a Flat Mirror</vt:lpstr>
      <vt:lpstr>PowerPoint Presentation</vt:lpstr>
      <vt:lpstr>Question 223.26.4.6</vt:lpstr>
      <vt:lpstr>Question 223.16.11</vt:lpstr>
      <vt:lpstr>Question 223.16.12</vt:lpstr>
      <vt:lpstr>Question 223.15.8</vt:lpstr>
      <vt:lpstr>Question 223.15.8</vt:lpstr>
      <vt:lpstr>Question 223.15.8</vt:lpstr>
      <vt:lpstr>PowerPoint Presentation</vt:lpstr>
      <vt:lpstr>PowerPoint Presentation</vt:lpstr>
      <vt:lpstr>Image Formed by a Concave Mirror</vt:lpstr>
      <vt:lpstr>Concave Mirror, Notation</vt:lpstr>
      <vt:lpstr>PowerPoint Presentation</vt:lpstr>
      <vt:lpstr>Paraxial Rays</vt:lpstr>
      <vt:lpstr>Spherical Aberration</vt:lpstr>
      <vt:lpstr>PowerPoint Presentation</vt:lpstr>
      <vt:lpstr>Image Formed by a Concave Mirror</vt:lpstr>
      <vt:lpstr>Focal Length</vt:lpstr>
      <vt:lpstr>Focal Point, cont.</vt:lpstr>
      <vt:lpstr>Focal Point and Focal Length, cont.</vt:lpstr>
      <vt:lpstr>Focal Length Shown by Parallel Rays</vt:lpstr>
      <vt:lpstr>PowerPoint Presentation</vt:lpstr>
      <vt:lpstr>PowerPoint Presentation</vt:lpstr>
      <vt:lpstr>PowerPoint Presentation</vt:lpstr>
      <vt:lpstr>PowerPoint Presentation</vt:lpstr>
      <vt:lpstr>Convex Mirrors</vt:lpstr>
      <vt:lpstr>Image Formed by a Convex Mirror</vt:lpstr>
      <vt:lpstr>PowerPoint Presentation</vt:lpstr>
      <vt:lpstr>PowerPoint Presentation</vt:lpstr>
      <vt:lpstr>Ray Diagrams</vt:lpstr>
      <vt:lpstr>Drawing a Ray Diagram</vt:lpstr>
      <vt:lpstr>Ray Diagram – Concave Mirrors</vt:lpstr>
      <vt:lpstr>Notes About the Rays</vt:lpstr>
      <vt:lpstr>Ray Diagram for a Concave Mirror, s &gt; R</vt:lpstr>
      <vt:lpstr>Ray Diagram for a Concave Mirror, s &lt; f</vt:lpstr>
      <vt:lpstr>The Rays in a Ray Diagram – Convex Mirrors</vt:lpstr>
      <vt:lpstr>Ray Diagram for a Convex Mirror</vt:lpstr>
      <vt:lpstr>Notes on Images</vt:lpstr>
      <vt:lpstr>PowerPoint Presentation</vt:lpstr>
      <vt:lpstr>PowerPoint Presentation</vt:lpstr>
      <vt:lpstr>Question 223.17.1</vt:lpstr>
      <vt:lpstr>Question 223.17.2</vt:lpstr>
      <vt:lpstr>Question 223.17.3</vt:lpstr>
      <vt:lpstr>PowerPoint Presentation</vt:lpstr>
      <vt:lpstr>PowerPoint Presentation</vt:lpstr>
      <vt:lpstr>PowerPoint Presentation</vt:lpstr>
      <vt:lpstr>Combination of Lenses</vt:lpstr>
    </vt:vector>
  </TitlesOfParts>
  <Company>Brigham Young University - 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Lines, Todd</dc:creator>
  <cp:lastModifiedBy>Lines, Todd</cp:lastModifiedBy>
  <cp:revision>5</cp:revision>
  <dcterms:created xsi:type="dcterms:W3CDTF">2017-02-13T16:36:35Z</dcterms:created>
  <dcterms:modified xsi:type="dcterms:W3CDTF">2025-04-30T22:49:04Z</dcterms:modified>
</cp:coreProperties>
</file>